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g" ContentType="video/m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895" r:id="rId2"/>
    <p:sldId id="336" r:id="rId3"/>
    <p:sldId id="337" r:id="rId4"/>
    <p:sldId id="887" r:id="rId5"/>
    <p:sldId id="896" r:id="rId6"/>
    <p:sldId id="362" r:id="rId7"/>
    <p:sldId id="262" r:id="rId8"/>
    <p:sldId id="363" r:id="rId9"/>
    <p:sldId id="364" r:id="rId10"/>
    <p:sldId id="365" r:id="rId11"/>
    <p:sldId id="361" r:id="rId12"/>
    <p:sldId id="263" r:id="rId13"/>
    <p:sldId id="266" r:id="rId14"/>
    <p:sldId id="315" r:id="rId15"/>
    <p:sldId id="369" r:id="rId16"/>
    <p:sldId id="876" r:id="rId17"/>
    <p:sldId id="874" r:id="rId18"/>
    <p:sldId id="878" r:id="rId19"/>
    <p:sldId id="880" r:id="rId20"/>
    <p:sldId id="871" r:id="rId21"/>
    <p:sldId id="333" r:id="rId22"/>
    <p:sldId id="335" r:id="rId23"/>
    <p:sldId id="269" r:id="rId24"/>
    <p:sldId id="270" r:id="rId25"/>
    <p:sldId id="366" r:id="rId26"/>
    <p:sldId id="367" r:id="rId27"/>
    <p:sldId id="368" r:id="rId28"/>
    <p:sldId id="274" r:id="rId29"/>
    <p:sldId id="275" r:id="rId30"/>
    <p:sldId id="276" r:id="rId31"/>
    <p:sldId id="277" r:id="rId32"/>
    <p:sldId id="89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8FAC8E-2C8C-45B6-B4C8-822D64D35254}">
          <p14:sldIdLst>
            <p14:sldId id="895"/>
            <p14:sldId id="336"/>
            <p14:sldId id="337"/>
            <p14:sldId id="887"/>
            <p14:sldId id="896"/>
            <p14:sldId id="362"/>
            <p14:sldId id="262"/>
            <p14:sldId id="363"/>
            <p14:sldId id="364"/>
            <p14:sldId id="365"/>
            <p14:sldId id="361"/>
            <p14:sldId id="263"/>
            <p14:sldId id="266"/>
            <p14:sldId id="315"/>
            <p14:sldId id="369"/>
            <p14:sldId id="876"/>
            <p14:sldId id="874"/>
            <p14:sldId id="878"/>
            <p14:sldId id="880"/>
            <p14:sldId id="871"/>
            <p14:sldId id="333"/>
            <p14:sldId id="335"/>
            <p14:sldId id="269"/>
            <p14:sldId id="270"/>
            <p14:sldId id="366"/>
            <p14:sldId id="367"/>
            <p14:sldId id="368"/>
            <p14:sldId id="274"/>
            <p14:sldId id="275"/>
            <p14:sldId id="276"/>
            <p14:sldId id="277"/>
            <p14:sldId id="8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B2BA58-5E7B-4FA5-8093-6050DDF325F9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FC678-6ACF-43F8-A5AB-DFD3E1472F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6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FC678-6ACF-43F8-A5AB-DFD3E1472F2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889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288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622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416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2416969" y="1151930"/>
            <a:ext cx="7358063" cy="2321719"/>
          </a:xfrm>
          <a:prstGeom prst="rect">
            <a:avLst/>
          </a:prstGeom>
        </p:spPr>
        <p:txBody>
          <a:bodyPr lIns="71437" tIns="71437" rIns="71437" bIns="71437" anchor="b">
            <a:noAutofit/>
          </a:bodyPr>
          <a:lstStyle>
            <a:lvl1pPr defTabSz="410766">
              <a:defRPr sz="5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6969" y="3536156"/>
            <a:ext cx="7358063" cy="794743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 algn="ctr" defTabSz="410766">
              <a:spcBef>
                <a:spcPts val="0"/>
              </a:spcBef>
              <a:buSzTx/>
              <a:buNone/>
              <a:defRPr sz="2500"/>
            </a:lvl1pPr>
            <a:lvl2pPr marL="0" indent="0" algn="ctr" defTabSz="410766">
              <a:spcBef>
                <a:spcPts val="0"/>
              </a:spcBef>
              <a:buSzTx/>
              <a:buNone/>
              <a:defRPr sz="2500"/>
            </a:lvl2pPr>
            <a:lvl3pPr marL="0" indent="0" algn="ctr" defTabSz="410766">
              <a:spcBef>
                <a:spcPts val="0"/>
              </a:spcBef>
              <a:buSzTx/>
              <a:buNone/>
              <a:defRPr sz="2500"/>
            </a:lvl3pPr>
            <a:lvl4pPr marL="0" indent="0" algn="ctr" defTabSz="410766">
              <a:spcBef>
                <a:spcPts val="0"/>
              </a:spcBef>
              <a:buSzTx/>
              <a:buNone/>
              <a:defRPr sz="2500"/>
            </a:lvl4pPr>
            <a:lvl5pPr marL="0" indent="0" algn="ctr" defTabSz="410766">
              <a:spcBef>
                <a:spcPts val="0"/>
              </a:spcBef>
              <a:buSzTx/>
              <a:buNone/>
              <a:defRPr sz="2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7907" y="6509742"/>
            <a:ext cx="247257" cy="251321"/>
          </a:xfrm>
          <a:prstGeom prst="rect">
            <a:avLst/>
          </a:prstGeom>
        </p:spPr>
        <p:txBody>
          <a:bodyPr lIns="71437" tIns="71437" rIns="71437" bIns="71437"/>
          <a:lstStyle>
            <a:lvl1pPr defTabSz="410766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60470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038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447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630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567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117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956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41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680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9579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6" Type="http://schemas.openxmlformats.org/officeDocument/2006/relationships/image" Target="../media/image5.ti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6" Type="http://schemas.openxmlformats.org/officeDocument/2006/relationships/image" Target="../media/image6.png"/><Relationship Id="rId5" Type="http://schemas.openxmlformats.org/officeDocument/2006/relationships/image" Target="../media/image5.tif"/><Relationship Id="rId4" Type="http://schemas.openxmlformats.org/officeDocument/2006/relationships/image" Target="../media/image8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FFD7C54-D6F6-BC1B-9865-B78EA9E75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9" y="1682266"/>
            <a:ext cx="3462132" cy="3451889"/>
          </a:xfrm>
          <a:prstGeom prst="rect">
            <a:avLst/>
          </a:prstGeom>
        </p:spPr>
      </p:pic>
      <p:sp>
        <p:nvSpPr>
          <p:cNvPr id="13" name="Titolo 2">
            <a:extLst>
              <a:ext uri="{FF2B5EF4-FFF2-40B4-BE49-F238E27FC236}">
                <a16:creationId xmlns:a16="http://schemas.microsoft.com/office/drawing/2014/main" id="{B4E254E1-F4F5-B98E-5E04-C013EAA1DDBA}"/>
              </a:ext>
            </a:extLst>
          </p:cNvPr>
          <p:cNvSpPr txBox="1">
            <a:spLocks/>
          </p:cNvSpPr>
          <p:nvPr/>
        </p:nvSpPr>
        <p:spPr>
          <a:xfrm>
            <a:off x="1114565" y="788479"/>
            <a:ext cx="10417791" cy="924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5400" b="1" i="0" u="none" strike="noStrike" kern="1200" cap="none" spc="0" normalizeH="0" baseline="0" noProof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Simulation of Biomolecules</a:t>
            </a:r>
            <a:endParaRPr kumimoji="0" lang="it-CH" sz="5400" b="1" i="0" u="none" strike="noStrike" kern="1200" cap="none" spc="0" normalizeH="0" baseline="0" noProof="0" dirty="0">
              <a:ln>
                <a:noFill/>
              </a:ln>
              <a:solidFill>
                <a:srgbClr val="297FD5">
                  <a:lumMod val="50000"/>
                </a:srgbClr>
              </a:solidFill>
              <a:effectLst/>
              <a:uLnTx/>
              <a:uFillTx/>
              <a:latin typeface="Helvetica" pitchFamily="2" charset="0"/>
              <a:ea typeface="+mj-ea"/>
              <a:cs typeface="+mj-cs"/>
            </a:endParaRPr>
          </a:p>
        </p:txBody>
      </p:sp>
      <p:sp>
        <p:nvSpPr>
          <p:cNvPr id="15" name="Sottotitolo 3">
            <a:extLst>
              <a:ext uri="{FF2B5EF4-FFF2-40B4-BE49-F238E27FC236}">
                <a16:creationId xmlns:a16="http://schemas.microsoft.com/office/drawing/2014/main" id="{6A868DF6-10AE-FC57-CCBB-B9FAE2EFF098}"/>
              </a:ext>
            </a:extLst>
          </p:cNvPr>
          <p:cNvSpPr txBox="1">
            <a:spLocks/>
          </p:cNvSpPr>
          <p:nvPr/>
        </p:nvSpPr>
        <p:spPr>
          <a:xfrm>
            <a:off x="1676400" y="3654833"/>
            <a:ext cx="9144000" cy="562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2024 CCP5 Summer School</a:t>
            </a:r>
          </a:p>
        </p:txBody>
      </p:sp>
      <p:sp>
        <p:nvSpPr>
          <p:cNvPr id="18" name="Titolo 2">
            <a:extLst>
              <a:ext uri="{FF2B5EF4-FFF2-40B4-BE49-F238E27FC236}">
                <a16:creationId xmlns:a16="http://schemas.microsoft.com/office/drawing/2014/main" id="{CE4CDD16-C5A1-5263-EDFB-F8DE0D2DA6E4}"/>
              </a:ext>
            </a:extLst>
          </p:cNvPr>
          <p:cNvSpPr txBox="1">
            <a:spLocks/>
          </p:cNvSpPr>
          <p:nvPr/>
        </p:nvSpPr>
        <p:spPr>
          <a:xfrm>
            <a:off x="1116838" y="1994846"/>
            <a:ext cx="10417791" cy="12083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3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Classification</a:t>
            </a:r>
          </a:p>
        </p:txBody>
      </p:sp>
      <p:pic>
        <p:nvPicPr>
          <p:cNvPr id="19" name="Image" descr="Image">
            <a:extLst>
              <a:ext uri="{FF2B5EF4-FFF2-40B4-BE49-F238E27FC236}">
                <a16:creationId xmlns:a16="http://schemas.microsoft.com/office/drawing/2014/main" id="{736810B4-360A-B36B-B1C3-7EDEC1182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819" y="2067558"/>
            <a:ext cx="3055972" cy="273174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ottotitolo 3">
            <a:extLst>
              <a:ext uri="{FF2B5EF4-FFF2-40B4-BE49-F238E27FC236}">
                <a16:creationId xmlns:a16="http://schemas.microsoft.com/office/drawing/2014/main" id="{11360546-ADF9-E9D4-203E-5239F4690D69}"/>
              </a:ext>
            </a:extLst>
          </p:cNvPr>
          <p:cNvSpPr txBox="1">
            <a:spLocks/>
          </p:cNvSpPr>
          <p:nvPr/>
        </p:nvSpPr>
        <p:spPr>
          <a:xfrm>
            <a:off x="2309882" y="5136001"/>
            <a:ext cx="3948755" cy="1519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Dr Matteo Degiacomi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Durham University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1800" b="0" i="0" u="sng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matteo.t.degiacomi@durham.ac.uk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3" name="Sottotitolo 3">
            <a:extLst>
              <a:ext uri="{FF2B5EF4-FFF2-40B4-BE49-F238E27FC236}">
                <a16:creationId xmlns:a16="http://schemas.microsoft.com/office/drawing/2014/main" id="{B4A00B89-3135-7E1C-2650-82D7B0CCE53C}"/>
              </a:ext>
            </a:extLst>
          </p:cNvPr>
          <p:cNvSpPr txBox="1">
            <a:spLocks/>
          </p:cNvSpPr>
          <p:nvPr/>
        </p:nvSpPr>
        <p:spPr>
          <a:xfrm>
            <a:off x="6299581" y="5136001"/>
            <a:ext cx="3582537" cy="1519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Dr Antonia Mey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University of Edinburgh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1800" b="0" i="0" u="sng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antonia.mey@ed.ac.uk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186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FABD9FC-3FAB-26AD-21BF-00B768EE3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360"/>
            <a:ext cx="10515600" cy="1325563"/>
          </a:xfrm>
        </p:spPr>
        <p:txBody>
          <a:bodyPr/>
          <a:lstStyle/>
          <a:p>
            <a:r>
              <a:rPr lang="it-CH" b="1" dirty="0">
                <a:solidFill>
                  <a:schemeClr val="accent4">
                    <a:lumMod val="50000"/>
                  </a:schemeClr>
                </a:solidFill>
              </a:rPr>
              <a:t>Data Classification via Supervised Learning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282854" y="2068191"/>
            <a:ext cx="2779291" cy="764820"/>
            <a:chOff x="462400" y="1700808"/>
            <a:chExt cx="2093371" cy="576065"/>
          </a:xfrm>
        </p:grpSpPr>
        <p:sp>
          <p:nvSpPr>
            <p:cNvPr id="10" name="Rectangle 9"/>
            <p:cNvSpPr/>
            <p:nvPr/>
          </p:nvSpPr>
          <p:spPr>
            <a:xfrm flipH="1">
              <a:off x="1403647" y="1700809"/>
              <a:ext cx="1152124" cy="57606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CH" sz="2400" dirty="0"/>
                <a:t>Validation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 flipH="1">
              <a:off x="462400" y="1700808"/>
              <a:ext cx="941248" cy="57606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CH" sz="2400" dirty="0"/>
                <a:t>Training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07274" y="2820364"/>
            <a:ext cx="5640539" cy="2498308"/>
            <a:chOff x="683568" y="2483370"/>
            <a:chExt cx="4248472" cy="1881734"/>
          </a:xfrm>
        </p:grpSpPr>
        <p:sp>
          <p:nvSpPr>
            <p:cNvPr id="14" name="Rounded Rectangle 13"/>
            <p:cNvSpPr/>
            <p:nvPr/>
          </p:nvSpPr>
          <p:spPr>
            <a:xfrm>
              <a:off x="683568" y="3501008"/>
              <a:ext cx="1584176" cy="86409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CH" sz="2400" dirty="0">
                  <a:solidFill>
                    <a:sysClr val="windowText" lastClr="000000"/>
                  </a:solidFill>
                </a:rPr>
                <a:t>Train ML algorithm</a:t>
              </a:r>
            </a:p>
          </p:txBody>
        </p:sp>
        <p:cxnSp>
          <p:nvCxnSpPr>
            <p:cNvPr id="16" name="Straight Arrow Connector 15"/>
            <p:cNvCxnSpPr>
              <a:cxnSpLocks/>
              <a:stCxn id="14" idx="3"/>
            </p:cNvCxnSpPr>
            <p:nvPr/>
          </p:nvCxnSpPr>
          <p:spPr>
            <a:xfrm>
              <a:off x="2267744" y="3933056"/>
              <a:ext cx="1152128" cy="0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475656" y="2483370"/>
              <a:ext cx="0" cy="100811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3419872" y="3501008"/>
              <a:ext cx="1512168" cy="864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CH" sz="2400" b="1" dirty="0">
                  <a:solidFill>
                    <a:schemeClr val="tx1"/>
                  </a:solidFill>
                </a:rPr>
                <a:t>model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4062144" y="2068192"/>
            <a:ext cx="6692171" cy="764819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2400" dirty="0"/>
              <a:t>Unknown classification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3153929" y="2852729"/>
            <a:ext cx="6931170" cy="2465943"/>
            <a:chOff x="2159732" y="2579756"/>
            <a:chExt cx="5220580" cy="1857356"/>
          </a:xfrm>
        </p:grpSpPr>
        <p:cxnSp>
          <p:nvCxnSpPr>
            <p:cNvPr id="40" name="Elbow Connector 39"/>
            <p:cNvCxnSpPr>
              <a:cxnSpLocks/>
            </p:cNvCxnSpPr>
            <p:nvPr/>
          </p:nvCxnSpPr>
          <p:spPr>
            <a:xfrm rot="16200000" flipH="1">
              <a:off x="3905926" y="833562"/>
              <a:ext cx="936104" cy="4428492"/>
            </a:xfrm>
            <a:prstGeom prst="bentConnector3">
              <a:avLst>
                <a:gd name="adj1" fmla="val 50000"/>
              </a:avLst>
            </a:prstGeom>
            <a:ln w="3810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4716016" y="4005064"/>
              <a:ext cx="1080120" cy="0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Rounded Rectangle 52"/>
            <p:cNvSpPr/>
            <p:nvPr/>
          </p:nvSpPr>
          <p:spPr>
            <a:xfrm>
              <a:off x="5796136" y="3573016"/>
              <a:ext cx="1584176" cy="86409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CH" sz="2400" dirty="0">
                  <a:solidFill>
                    <a:sysClr val="windowText" lastClr="000000"/>
                  </a:solidFill>
                </a:rPr>
                <a:t>Test ML algorithm</a:t>
              </a:r>
            </a:p>
          </p:txBody>
        </p:sp>
      </p:grpSp>
      <p:sp>
        <p:nvSpPr>
          <p:cNvPr id="3" name="Slide Number">
            <a:extLst>
              <a:ext uri="{FF2B5EF4-FFF2-40B4-BE49-F238E27FC236}">
                <a16:creationId xmlns:a16="http://schemas.microsoft.com/office/drawing/2014/main" id="{37C5263B-E2D2-C7E4-4B81-39FB434C8ECE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10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2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5CD48C4-40BD-AE0E-9A9A-6C333D42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360"/>
            <a:ext cx="10515600" cy="1325563"/>
          </a:xfrm>
        </p:spPr>
        <p:txBody>
          <a:bodyPr/>
          <a:lstStyle/>
          <a:p>
            <a:r>
              <a:rPr lang="it-CH" b="1" dirty="0">
                <a:solidFill>
                  <a:schemeClr val="accent4">
                    <a:lumMod val="50000"/>
                  </a:schemeClr>
                </a:solidFill>
              </a:rPr>
              <a:t>Data Classification via Supervised Learning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282854" y="2068192"/>
            <a:ext cx="2492491" cy="764819"/>
            <a:chOff x="462400" y="1700808"/>
            <a:chExt cx="1877352" cy="576064"/>
          </a:xfrm>
        </p:grpSpPr>
        <p:sp>
          <p:nvSpPr>
            <p:cNvPr id="10" name="Rectangle 9"/>
            <p:cNvSpPr/>
            <p:nvPr/>
          </p:nvSpPr>
          <p:spPr>
            <a:xfrm flipH="1">
              <a:off x="1403648" y="1700808"/>
              <a:ext cx="936104" cy="57606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CH" sz="2400" dirty="0"/>
                <a:t>Testing</a:t>
              </a:r>
            </a:p>
          </p:txBody>
        </p:sp>
        <p:sp>
          <p:nvSpPr>
            <p:cNvPr id="11" name="Rectangle 10"/>
            <p:cNvSpPr/>
            <p:nvPr/>
          </p:nvSpPr>
          <p:spPr>
            <a:xfrm flipH="1">
              <a:off x="462400" y="1700808"/>
              <a:ext cx="941248" cy="57606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CH" sz="2400" dirty="0"/>
                <a:t>Training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07274" y="2820364"/>
            <a:ext cx="5640539" cy="2498308"/>
            <a:chOff x="683568" y="2483370"/>
            <a:chExt cx="4248472" cy="1881734"/>
          </a:xfrm>
        </p:grpSpPr>
        <p:sp>
          <p:nvSpPr>
            <p:cNvPr id="14" name="Rounded Rectangle 13"/>
            <p:cNvSpPr/>
            <p:nvPr/>
          </p:nvSpPr>
          <p:spPr>
            <a:xfrm>
              <a:off x="683568" y="3501008"/>
              <a:ext cx="1584176" cy="86409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CH" sz="2400" dirty="0">
                  <a:solidFill>
                    <a:sysClr val="windowText" lastClr="000000"/>
                  </a:solidFill>
                </a:rPr>
                <a:t>Train</a:t>
              </a:r>
            </a:p>
          </p:txBody>
        </p:sp>
        <p:cxnSp>
          <p:nvCxnSpPr>
            <p:cNvPr id="16" name="Straight Arrow Connector 15"/>
            <p:cNvCxnSpPr>
              <a:cxnSpLocks/>
              <a:stCxn id="14" idx="3"/>
            </p:cNvCxnSpPr>
            <p:nvPr/>
          </p:nvCxnSpPr>
          <p:spPr>
            <a:xfrm>
              <a:off x="2267744" y="3933056"/>
              <a:ext cx="1152128" cy="0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475656" y="2483370"/>
              <a:ext cx="0" cy="100811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3419872" y="3501008"/>
              <a:ext cx="1512168" cy="864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CH" sz="2400" b="1" dirty="0">
                  <a:solidFill>
                    <a:schemeClr val="tx1"/>
                  </a:solidFill>
                </a:rPr>
                <a:t>model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3775344" y="2068192"/>
            <a:ext cx="6978972" cy="7648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2400" dirty="0"/>
              <a:t>Unknown classification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3153929" y="2852729"/>
            <a:ext cx="6931170" cy="2465943"/>
            <a:chOff x="2159732" y="2579756"/>
            <a:chExt cx="5220580" cy="1857356"/>
          </a:xfrm>
        </p:grpSpPr>
        <p:cxnSp>
          <p:nvCxnSpPr>
            <p:cNvPr id="40" name="Elbow Connector 39"/>
            <p:cNvCxnSpPr>
              <a:cxnSpLocks/>
            </p:cNvCxnSpPr>
            <p:nvPr/>
          </p:nvCxnSpPr>
          <p:spPr>
            <a:xfrm rot="16200000" flipH="1">
              <a:off x="3905926" y="833562"/>
              <a:ext cx="936104" cy="4428492"/>
            </a:xfrm>
            <a:prstGeom prst="bentConnector3">
              <a:avLst>
                <a:gd name="adj1" fmla="val 50000"/>
              </a:avLst>
            </a:prstGeom>
            <a:ln w="3810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4716016" y="4005064"/>
              <a:ext cx="1080120" cy="0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Rounded Rectangle 52"/>
            <p:cNvSpPr/>
            <p:nvPr/>
          </p:nvSpPr>
          <p:spPr>
            <a:xfrm>
              <a:off x="5796136" y="3573016"/>
              <a:ext cx="1584176" cy="86409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CH" sz="2400" dirty="0">
                  <a:solidFill>
                    <a:sysClr val="windowText" lastClr="000000"/>
                  </a:solidFill>
                </a:rPr>
                <a:t>Test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8A035233-C4A3-4ADE-8FE8-D1EE36E8A7F3}"/>
              </a:ext>
            </a:extLst>
          </p:cNvPr>
          <p:cNvSpPr/>
          <p:nvPr/>
        </p:nvSpPr>
        <p:spPr>
          <a:xfrm>
            <a:off x="620785" y="1778467"/>
            <a:ext cx="10452683" cy="395479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18" name="Picture 2" descr="C:\Users\Matteo\Documents\research\presentations\2015_computational_seminar\accuracies.jpeg">
            <a:extLst>
              <a:ext uri="{FF2B5EF4-FFF2-40B4-BE49-F238E27FC236}">
                <a16:creationId xmlns:a16="http://schemas.microsoft.com/office/drawing/2014/main" id="{057D4197-85D0-435C-ABD3-1C0613986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171" y="1556536"/>
            <a:ext cx="5641823" cy="46855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">
            <a:extLst>
              <a:ext uri="{FF2B5EF4-FFF2-40B4-BE49-F238E27FC236}">
                <a16:creationId xmlns:a16="http://schemas.microsoft.com/office/drawing/2014/main" id="{DF91886C-3F68-9E6F-ABFF-31F96F4CF5D0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11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21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b="1" dirty="0">
                <a:solidFill>
                  <a:schemeClr val="accent4">
                    <a:lumMod val="50000"/>
                  </a:schemeClr>
                </a:solidFill>
              </a:rPr>
              <a:t>Some terminology</a:t>
            </a:r>
          </a:p>
        </p:txBody>
      </p:sp>
      <p:pic>
        <p:nvPicPr>
          <p:cNvPr id="7170" name="Picture 2" descr="C:\Users\Matteo\Documents\research\presentations\2015_computational_seminar\Precisionrecall.sv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47"/>
          <a:stretch/>
        </p:blipFill>
        <p:spPr bwMode="auto">
          <a:xfrm>
            <a:off x="-85724" y="1282290"/>
            <a:ext cx="4461148" cy="530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836368" y="645333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CH" i="1" dirty="0">
                <a:solidFill>
                  <a:srgbClr val="0070C0"/>
                </a:solidFill>
              </a:rPr>
              <a:t>en.wikipedia.org/wiki/Precision_and_recall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08733" y="3338344"/>
            <a:ext cx="6161224" cy="2473370"/>
            <a:chOff x="4823058" y="3471694"/>
            <a:chExt cx="6161224" cy="24733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4823058" y="3487916"/>
                  <a:ext cx="6110818" cy="24571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indent="1800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it-CH" sz="2400" b="1"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𝐩𝐫𝐞𝐜𝐢𝐬𝐢𝐨𝐧</m:t>
                      </m:r>
                      <m:r>
                        <a:rPr lang="en-US" sz="2400"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l-GR" sz="2400" i="1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t-CH" sz="2400"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true</m:t>
                          </m:r>
                          <m:r>
                            <a:rPr lang="it-CH" sz="2400"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CH" sz="2400"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positives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it-CH" sz="2400"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selected</m:t>
                          </m:r>
                          <m:r>
                            <a:rPr lang="it-CH" sz="2400"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CH" sz="2400"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elements</m:t>
                          </m:r>
                        </m:den>
                      </m:f>
                      <m:r>
                        <a:rPr lang="it-CH" sz="2400"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</m:oMath>
                  </a14:m>
                  <a:endParaRPr lang="en-US" sz="24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  <a:p>
                  <a:pPr indent="180000">
                    <a:buFont typeface="Arial" panose="020B0604020202020204" pitchFamily="34" charset="0"/>
                    <a:buChar char="•"/>
                  </a:pPr>
                  <a:endParaRPr lang="en-US" sz="24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  <a:p>
                  <a:pPr indent="1800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it-CH" sz="2400" b="1"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𝐬𝐞𝐧𝐬𝐢𝐭𝐢𝐯𝐢𝐭𝐲</m:t>
                      </m:r>
                      <m:r>
                        <a:rPr lang="it-CH" sz="2400"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 </m:t>
                      </m:r>
                      <m:r>
                        <a:rPr lang="it-CH" sz="2400" b="1"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𝐫𝐞𝐜𝐚𝐥𝐥</m:t>
                      </m:r>
                      <m:r>
                        <a:rPr lang="en-US" sz="2400"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l-GR" sz="2400" i="1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t-CH" sz="2400"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true</m:t>
                          </m:r>
                          <m:r>
                            <a:rPr lang="it-CH" sz="2400"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CH" sz="2400"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positives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it-CH" sz="2400"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relevant</m:t>
                          </m:r>
                          <m:r>
                            <a:rPr lang="it-CH" sz="2400"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CH" sz="2400"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elements</m:t>
                          </m:r>
                        </m:den>
                      </m:f>
                      <m:r>
                        <a:rPr lang="it-CH" sz="2400"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</m:oMath>
                  </a14:m>
                  <a:r>
                    <a:rPr lang="en-US" sz="2400" dirty="0"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 </a:t>
                  </a:r>
                </a:p>
                <a:p>
                  <a:pPr indent="180000">
                    <a:buFont typeface="Arial" panose="020B0604020202020204" pitchFamily="34" charset="0"/>
                    <a:buChar char="•"/>
                  </a:pPr>
                  <a:endParaRPr lang="en-US" sz="22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  <a:p>
                  <a:pPr indent="1800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it-CH" sz="2400" b="1"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𝐚𝐜𝐜𝐮𝐫𝐚𝐜𝐲</m:t>
                      </m:r>
                      <m:r>
                        <a:rPr lang="it-CH" sz="2400">
                          <a:latin typeface="Cambria Math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l-GR" sz="2400" i="1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t-CH" sz="2400"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true</m:t>
                          </m:r>
                          <m:r>
                            <a:rPr lang="it-CH" sz="2400"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CH" sz="2400"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positives</m:t>
                          </m:r>
                          <m:r>
                            <a:rPr lang="it-CH" sz="2400"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it-CH" sz="2400"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true</m:t>
                          </m:r>
                          <m:r>
                            <a:rPr lang="it-CH" sz="2400"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CH" sz="2400"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negatives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it-CH" sz="2400"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total</m:t>
                          </m:r>
                          <m:r>
                            <a:rPr lang="it-CH" sz="2400"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CH" sz="2400"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population</m:t>
                          </m:r>
                        </m:den>
                      </m:f>
                    </m:oMath>
                  </a14:m>
                  <a:endParaRPr lang="en-US" sz="24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3058" y="3487916"/>
                  <a:ext cx="6110818" cy="245714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Picture 2" descr="C:\Users\Matteo\Documents\research\presentations\2015_computational_seminar\Precisionrecall.svg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51" t="78681" r="50000" b="7600"/>
            <a:stretch/>
          </p:blipFill>
          <p:spPr bwMode="auto">
            <a:xfrm>
              <a:off x="9149062" y="3471694"/>
              <a:ext cx="602206" cy="772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C:\Users\Matteo\Documents\research\presentations\2015_computational_seminar\Precisionrecall.svg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33" t="78676" r="14383" b="5497"/>
            <a:stretch/>
          </p:blipFill>
          <p:spPr bwMode="auto">
            <a:xfrm>
              <a:off x="10538914" y="4369768"/>
              <a:ext cx="445368" cy="890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18"/>
          <p:cNvSpPr/>
          <p:nvPr/>
        </p:nvSpPr>
        <p:spPr>
          <a:xfrm>
            <a:off x="4418137" y="1739141"/>
            <a:ext cx="50405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900" indent="-342900">
              <a:buFont typeface="Arial" panose="020B0604020202020204" pitchFamily="34" charset="0"/>
              <a:buChar char="•"/>
            </a:pPr>
            <a:r>
              <a:rPr lang="it-CH" sz="2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Confusion Matrix:</a:t>
            </a:r>
          </a:p>
          <a:p>
            <a:pPr marL="108000"/>
            <a:r>
              <a:rPr lang="it-CH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describes classification results</a:t>
            </a:r>
          </a:p>
          <a:p>
            <a:pPr marL="108000"/>
            <a:r>
              <a:rPr lang="it-CH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can also describe n classes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583220"/>
              </p:ext>
            </p:extLst>
          </p:nvPr>
        </p:nvGraphicFramePr>
        <p:xfrm>
          <a:off x="9791466" y="1491258"/>
          <a:ext cx="2108261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816">
                <a:tc>
                  <a:txBody>
                    <a:bodyPr/>
                    <a:lstStyle/>
                    <a:p>
                      <a:endParaRPr lang="it-CH" sz="2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200" dirty="0">
                          <a:solidFill>
                            <a:schemeClr val="tx1"/>
                          </a:solidFill>
                        </a:rPr>
                        <a:t>Dog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200" dirty="0">
                          <a:solidFill>
                            <a:schemeClr val="tx1"/>
                          </a:solidFill>
                        </a:rPr>
                        <a:t>Cat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CH" sz="22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200" dirty="0"/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E88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20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8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CH" sz="22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200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B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200" dirty="0"/>
                        <a:t>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0929714" y="1059211"/>
            <a:ext cx="673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CH" sz="2400" b="1" dirty="0"/>
              <a:t>real</a:t>
            </a:r>
          </a:p>
        </p:txBody>
      </p:sp>
      <p:sp>
        <p:nvSpPr>
          <p:cNvPr id="22" name="Rectangle 21"/>
          <p:cNvSpPr/>
          <p:nvPr/>
        </p:nvSpPr>
        <p:spPr>
          <a:xfrm rot="16200000">
            <a:off x="9117880" y="2078958"/>
            <a:ext cx="916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CH" sz="2400" b="1" dirty="0"/>
              <a:t>result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946A0A4-431D-CFB8-6974-79F0D1289583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12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46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CH" b="1" dirty="0">
                <a:solidFill>
                  <a:schemeClr val="accent4">
                    <a:lumMod val="50000"/>
                  </a:schemeClr>
                </a:solidFill>
              </a:rPr>
              <a:t>Learning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172" y="1700808"/>
            <a:ext cx="8228763" cy="4526148"/>
          </a:xfrm>
        </p:spPr>
        <p:txBody>
          <a:bodyPr>
            <a:normAutofit/>
          </a:bodyPr>
          <a:lstStyle/>
          <a:p>
            <a:r>
              <a:rPr lang="it-CH" dirty="0"/>
              <a:t>Artificial Neural Network (ANN)</a:t>
            </a:r>
          </a:p>
          <a:p>
            <a:r>
              <a:rPr lang="it-CH" dirty="0"/>
              <a:t>Decision Tree (DT)</a:t>
            </a:r>
          </a:p>
          <a:p>
            <a:r>
              <a:rPr lang="it-CH" dirty="0"/>
              <a:t>Random Forests (RF)</a:t>
            </a:r>
          </a:p>
          <a:p>
            <a:r>
              <a:rPr lang="it-CH" dirty="0"/>
              <a:t>Support Vector Machine (SVM)</a:t>
            </a:r>
          </a:p>
          <a:p>
            <a:r>
              <a:rPr lang="it-CH" dirty="0"/>
              <a:t>Logistic Regression (LOGRES)</a:t>
            </a:r>
          </a:p>
          <a:p>
            <a:r>
              <a:rPr lang="it-CH" dirty="0"/>
              <a:t>Naïve Bayes (NB)</a:t>
            </a:r>
          </a:p>
          <a:p>
            <a:r>
              <a:rPr lang="it-CH" dirty="0"/>
              <a:t>K Nearest Neighbor (KNN)</a:t>
            </a:r>
          </a:p>
          <a:p>
            <a:r>
              <a:rPr lang="it-CH" dirty="0"/>
              <a:t>...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05DF97-7DDC-080F-C621-D0FB0489E0F7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13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6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CH" b="1" dirty="0">
                <a:solidFill>
                  <a:schemeClr val="accent4">
                    <a:lumMod val="50000"/>
                  </a:schemeClr>
                </a:solidFill>
              </a:rPr>
              <a:t>Learning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172" y="1700808"/>
            <a:ext cx="8228763" cy="4526148"/>
          </a:xfrm>
        </p:spPr>
        <p:txBody>
          <a:bodyPr>
            <a:normAutofit/>
          </a:bodyPr>
          <a:lstStyle/>
          <a:p>
            <a:r>
              <a:rPr lang="it-CH" b="1" dirty="0">
                <a:solidFill>
                  <a:srgbClr val="C00000"/>
                </a:solidFill>
              </a:rPr>
              <a:t>Artificial Neural Network (ANN)</a:t>
            </a:r>
          </a:p>
          <a:p>
            <a:r>
              <a:rPr lang="it-CH" dirty="0">
                <a:solidFill>
                  <a:srgbClr val="C00000"/>
                </a:solidFill>
              </a:rPr>
              <a:t>Decision Tree (DT)</a:t>
            </a:r>
          </a:p>
          <a:p>
            <a:r>
              <a:rPr lang="it-CH" b="1" dirty="0">
                <a:solidFill>
                  <a:srgbClr val="C00000"/>
                </a:solidFill>
              </a:rPr>
              <a:t>Random Forests (RF)</a:t>
            </a:r>
          </a:p>
          <a:p>
            <a:r>
              <a:rPr lang="it-CH" dirty="0"/>
              <a:t>Support Vector Machine (SVM)</a:t>
            </a:r>
          </a:p>
          <a:p>
            <a:r>
              <a:rPr lang="it-CH" dirty="0"/>
              <a:t>Logistic Regression (LOGRES)</a:t>
            </a:r>
          </a:p>
          <a:p>
            <a:r>
              <a:rPr lang="it-CH" dirty="0"/>
              <a:t>Naïve Bayes (NB)</a:t>
            </a:r>
          </a:p>
          <a:p>
            <a:r>
              <a:rPr lang="it-CH" dirty="0"/>
              <a:t>K Nearest Neighbor (KNN)</a:t>
            </a:r>
          </a:p>
          <a:p>
            <a:r>
              <a:rPr lang="it-CH" dirty="0"/>
              <a:t>...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4FCA4201-73E7-56D6-45DB-D5A7CB9BE62A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14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803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7F713B4F-9306-47CA-BD2B-3A7D5409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200"/>
            <a:ext cx="10515600" cy="1325563"/>
          </a:xfrm>
        </p:spPr>
        <p:txBody>
          <a:bodyPr/>
          <a:lstStyle/>
          <a:p>
            <a:r>
              <a:rPr lang="it-CH" b="1" dirty="0">
                <a:solidFill>
                  <a:schemeClr val="accent4">
                    <a:lumMod val="50000"/>
                  </a:schemeClr>
                </a:solidFill>
              </a:rPr>
              <a:t>Artificial Neural Network (ANN)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1532" y="2024515"/>
            <a:ext cx="4286353" cy="1054653"/>
          </a:xfrm>
        </p:spPr>
        <p:txBody>
          <a:bodyPr>
            <a:noAutofit/>
          </a:bodyPr>
          <a:lstStyle/>
          <a:p>
            <a:pPr marL="108000" indent="0">
              <a:buNone/>
            </a:pPr>
            <a:r>
              <a:rPr lang="it-CH" sz="2000" dirty="0">
                <a:latin typeface="Verdana" panose="020B0604030504040204" pitchFamily="34" charset="0"/>
                <a:ea typeface="Verdana" panose="020B0604030504040204" pitchFamily="34" charset="0"/>
              </a:rPr>
              <a:t>A </a:t>
            </a:r>
            <a:r>
              <a:rPr lang="it-CH" sz="2000" b="1" dirty="0">
                <a:latin typeface="Verdana" panose="020B0604030504040204" pitchFamily="34" charset="0"/>
                <a:ea typeface="Verdana" panose="020B0604030504040204" pitchFamily="34" charset="0"/>
              </a:rPr>
              <a:t>neuron</a:t>
            </a:r>
            <a:r>
              <a:rPr lang="it-CH" sz="2000" dirty="0">
                <a:latin typeface="Verdana" panose="020B0604030504040204" pitchFamily="34" charset="0"/>
                <a:ea typeface="Verdana" panose="020B0604030504040204" pitchFamily="34" charset="0"/>
              </a:rPr>
              <a:t> fires if input signal is above a threshold</a:t>
            </a:r>
          </a:p>
        </p:txBody>
      </p:sp>
      <p:pic>
        <p:nvPicPr>
          <p:cNvPr id="10243" name="Picture 3" descr="C:\Users\Matteo\Documents\research\presentations\2015_computational_seminar\3_11-neuron-otjhd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361" y="1318216"/>
            <a:ext cx="5247010" cy="234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/>
          <p:cNvGrpSpPr/>
          <p:nvPr/>
        </p:nvGrpSpPr>
        <p:grpSpPr>
          <a:xfrm>
            <a:off x="1088897" y="4110219"/>
            <a:ext cx="3444130" cy="1800200"/>
            <a:chOff x="1127870" y="4643844"/>
            <a:chExt cx="3444130" cy="1800200"/>
          </a:xfrm>
        </p:grpSpPr>
        <p:sp>
          <p:nvSpPr>
            <p:cNvPr id="5" name="Oval 4"/>
            <p:cNvSpPr/>
            <p:nvPr/>
          </p:nvSpPr>
          <p:spPr>
            <a:xfrm>
              <a:off x="2266914" y="5120456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cxnSp>
          <p:nvCxnSpPr>
            <p:cNvPr id="9" name="Straight Arrow Connector 8"/>
            <p:cNvCxnSpPr>
              <a:stCxn id="19" idx="3"/>
            </p:cNvCxnSpPr>
            <p:nvPr/>
          </p:nvCxnSpPr>
          <p:spPr>
            <a:xfrm>
              <a:off x="1492874" y="4828510"/>
              <a:ext cx="846048" cy="43825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22" idx="3"/>
            </p:cNvCxnSpPr>
            <p:nvPr/>
          </p:nvCxnSpPr>
          <p:spPr>
            <a:xfrm flipV="1">
              <a:off x="1492072" y="5867980"/>
              <a:ext cx="846850" cy="39139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5" idx="6"/>
            </p:cNvCxnSpPr>
            <p:nvPr/>
          </p:nvCxnSpPr>
          <p:spPr>
            <a:xfrm>
              <a:off x="3181314" y="5577656"/>
              <a:ext cx="110182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130274" y="4643844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CH" dirty="0"/>
                <a:t>x</a:t>
              </a:r>
              <a:r>
                <a:rPr lang="it-CH" baseline="-25000" dirty="0"/>
                <a:t>1</a:t>
              </a:r>
              <a:endParaRPr lang="it-CH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27870" y="6074712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CH" dirty="0"/>
                <a:t>x</a:t>
              </a:r>
              <a:r>
                <a:rPr lang="it-CH" baseline="-25000" dirty="0"/>
                <a:t>n</a:t>
              </a:r>
              <a:endParaRPr lang="it-CH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283138" y="5330016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CH" dirty="0"/>
                <a:t>y</a:t>
              </a:r>
            </a:p>
          </p:txBody>
        </p:sp>
        <p:cxnSp>
          <p:nvCxnSpPr>
            <p:cNvPr id="40" name="Straight Arrow Connector 39"/>
            <p:cNvCxnSpPr>
              <a:stCxn id="42" idx="3"/>
            </p:cNvCxnSpPr>
            <p:nvPr/>
          </p:nvCxnSpPr>
          <p:spPr>
            <a:xfrm>
              <a:off x="1492874" y="5332566"/>
              <a:ext cx="774040" cy="1906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130274" y="5147900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CH" dirty="0"/>
                <a:t>x</a:t>
              </a:r>
              <a:r>
                <a:rPr lang="it-CH" baseline="-25000" dirty="0"/>
                <a:t>2</a:t>
              </a:r>
              <a:endParaRPr lang="it-CH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51915" y="5579948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CH" dirty="0"/>
                <a:t>...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2513817" y="4746465"/>
            <a:ext cx="37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Σ</a:t>
            </a:r>
            <a:endParaRPr lang="it-CH" sz="3200" dirty="0"/>
          </a:p>
        </p:txBody>
      </p:sp>
      <p:grpSp>
        <p:nvGrpSpPr>
          <p:cNvPr id="58" name="Group 57"/>
          <p:cNvGrpSpPr/>
          <p:nvPr/>
        </p:nvGrpSpPr>
        <p:grpSpPr>
          <a:xfrm>
            <a:off x="1714477" y="4172935"/>
            <a:ext cx="429926" cy="1314728"/>
            <a:chOff x="1741196" y="4706560"/>
            <a:chExt cx="429926" cy="1314728"/>
          </a:xfrm>
        </p:grpSpPr>
        <p:sp>
          <p:nvSpPr>
            <p:cNvPr id="49" name="TextBox 48"/>
            <p:cNvSpPr txBox="1"/>
            <p:nvPr/>
          </p:nvSpPr>
          <p:spPr>
            <a:xfrm>
              <a:off x="1741196" y="470656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CH" dirty="0">
                  <a:solidFill>
                    <a:srgbClr val="C00000"/>
                  </a:solidFill>
                </a:rPr>
                <a:t>w</a:t>
              </a:r>
              <a:r>
                <a:rPr lang="it-CH" baseline="-25000" dirty="0">
                  <a:solidFill>
                    <a:srgbClr val="C00000"/>
                  </a:solidFill>
                </a:rPr>
                <a:t>1</a:t>
              </a:r>
              <a:endParaRPr lang="it-CH" dirty="0">
                <a:solidFill>
                  <a:srgbClr val="C00000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41196" y="510812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CH" dirty="0">
                  <a:solidFill>
                    <a:srgbClr val="C00000"/>
                  </a:solidFill>
                </a:rPr>
                <a:t>w</a:t>
              </a:r>
              <a:r>
                <a:rPr lang="it-CH" baseline="-25000" dirty="0">
                  <a:solidFill>
                    <a:srgbClr val="C00000"/>
                  </a:solidFill>
                </a:rPr>
                <a:t>2</a:t>
              </a:r>
              <a:endParaRPr lang="it-CH" dirty="0">
                <a:solidFill>
                  <a:srgbClr val="C00000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741196" y="5651956"/>
              <a:ext cx="42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CH" dirty="0">
                  <a:solidFill>
                    <a:srgbClr val="C00000"/>
                  </a:solidFill>
                </a:rPr>
                <a:t>w</a:t>
              </a:r>
              <a:r>
                <a:rPr lang="it-CH" baseline="-25000" dirty="0">
                  <a:solidFill>
                    <a:srgbClr val="C00000"/>
                  </a:solidFill>
                </a:rPr>
                <a:t>n</a:t>
              </a:r>
              <a:endParaRPr lang="it-CH" dirty="0">
                <a:solidFill>
                  <a:srgbClr val="C00000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34848" y="6089093"/>
            <a:ext cx="4847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sz="2800" b="1" dirty="0"/>
              <a:t>f</a:t>
            </a:r>
            <a:r>
              <a:rPr lang="it-CH" sz="2800" dirty="0"/>
              <a:t>(</a:t>
            </a:r>
            <a:r>
              <a:rPr lang="it-CH" sz="2800" dirty="0">
                <a:solidFill>
                  <a:srgbClr val="C00000"/>
                </a:solidFill>
              </a:rPr>
              <a:t>w</a:t>
            </a:r>
            <a:r>
              <a:rPr lang="it-CH" sz="2800" baseline="-25000" dirty="0">
                <a:solidFill>
                  <a:srgbClr val="C00000"/>
                </a:solidFill>
              </a:rPr>
              <a:t>1</a:t>
            </a:r>
            <a:r>
              <a:rPr lang="it-CH" sz="2800" dirty="0"/>
              <a:t>x</a:t>
            </a:r>
            <a:r>
              <a:rPr lang="it-CH" sz="2800" baseline="-25000" dirty="0"/>
              <a:t>1 </a:t>
            </a:r>
            <a:r>
              <a:rPr lang="it-CH" sz="2800" dirty="0"/>
              <a:t>+ </a:t>
            </a:r>
            <a:r>
              <a:rPr lang="it-CH" sz="2800" dirty="0">
                <a:solidFill>
                  <a:srgbClr val="C00000"/>
                </a:solidFill>
              </a:rPr>
              <a:t>w</a:t>
            </a:r>
            <a:r>
              <a:rPr lang="it-CH" sz="2800" baseline="-25000" dirty="0">
                <a:solidFill>
                  <a:srgbClr val="C00000"/>
                </a:solidFill>
              </a:rPr>
              <a:t>2</a:t>
            </a:r>
            <a:r>
              <a:rPr lang="it-CH" sz="2800" dirty="0"/>
              <a:t>x</a:t>
            </a:r>
            <a:r>
              <a:rPr lang="it-CH" sz="2800" baseline="-25000" dirty="0"/>
              <a:t>2 </a:t>
            </a:r>
            <a:r>
              <a:rPr lang="it-CH" sz="2800" dirty="0"/>
              <a:t>+ ... + </a:t>
            </a:r>
            <a:r>
              <a:rPr lang="it-CH" sz="2800" dirty="0">
                <a:solidFill>
                  <a:srgbClr val="C00000"/>
                </a:solidFill>
              </a:rPr>
              <a:t>w</a:t>
            </a:r>
            <a:r>
              <a:rPr lang="it-CH" sz="2800" baseline="-25000" dirty="0">
                <a:solidFill>
                  <a:srgbClr val="C00000"/>
                </a:solidFill>
              </a:rPr>
              <a:t>n</a:t>
            </a:r>
            <a:r>
              <a:rPr lang="it-CH" sz="2800" dirty="0"/>
              <a:t>x</a:t>
            </a:r>
            <a:r>
              <a:rPr lang="it-CH" sz="2800" baseline="-25000" dirty="0"/>
              <a:t>n </a:t>
            </a:r>
            <a:r>
              <a:rPr lang="it-CH" sz="2800" dirty="0"/>
              <a:t>+ </a:t>
            </a:r>
            <a:r>
              <a:rPr lang="it-CH" sz="2800" dirty="0">
                <a:solidFill>
                  <a:srgbClr val="C00000"/>
                </a:solidFill>
              </a:rPr>
              <a:t>b</a:t>
            </a:r>
            <a:r>
              <a:rPr lang="it-CH" sz="2800" dirty="0"/>
              <a:t>)</a:t>
            </a:r>
            <a:r>
              <a:rPr lang="it-CH" sz="2800" b="1" dirty="0"/>
              <a:t> = </a:t>
            </a:r>
            <a:r>
              <a:rPr lang="it-CH" sz="2800" dirty="0"/>
              <a:t>y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154366" y="4830299"/>
            <a:ext cx="448341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b="1" dirty="0">
                <a:solidFill>
                  <a:schemeClr val="tx1"/>
                </a:solidFill>
              </a:rPr>
              <a:t>f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2513817" y="3898645"/>
            <a:ext cx="306494" cy="688186"/>
            <a:chOff x="2588083" y="4424392"/>
            <a:chExt cx="306494" cy="688186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2733700" y="4737040"/>
              <a:ext cx="0" cy="3755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2588083" y="44243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CH" dirty="0">
                  <a:solidFill>
                    <a:srgbClr val="C00000"/>
                  </a:solidFill>
                </a:rPr>
                <a:t>b</a:t>
              </a:r>
            </a:p>
          </p:txBody>
        </p:sp>
      </p:grpSp>
      <p:pic>
        <p:nvPicPr>
          <p:cNvPr id="10244" name="Picture 4" descr="C:\Users\Matteo\Documents\research\presentations\2015_computational_seminar\functions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10"/>
          <a:stretch/>
        </p:blipFill>
        <p:spPr bwMode="auto">
          <a:xfrm>
            <a:off x="4872135" y="4394856"/>
            <a:ext cx="2921085" cy="139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4909332" y="3612978"/>
            <a:ext cx="6515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000" dirty="0">
                <a:latin typeface="Verdana" panose="020B0604030504040204" pitchFamily="34" charset="0"/>
                <a:ea typeface="Verdana" panose="020B0604030504040204" pitchFamily="34" charset="0"/>
              </a:rPr>
              <a:t>The activation function</a:t>
            </a:r>
            <a:r>
              <a:rPr lang="it-CH" sz="2000" b="1" dirty="0">
                <a:latin typeface="Verdana" panose="020B0604030504040204" pitchFamily="34" charset="0"/>
                <a:ea typeface="Verdana" panose="020B0604030504040204" pitchFamily="34" charset="0"/>
              </a:rPr>
              <a:t> f </a:t>
            </a:r>
            <a:r>
              <a:rPr lang="it-CH" sz="2000" dirty="0">
                <a:latin typeface="Verdana" panose="020B0604030504040204" pitchFamily="34" charset="0"/>
                <a:ea typeface="Verdana" panose="020B0604030504040204" pitchFamily="34" charset="0"/>
              </a:rPr>
              <a:t>can take several shapes</a:t>
            </a:r>
            <a:endParaRPr lang="it-CH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8" name="Picture 4" descr="C:\Users\Matteo\Documents\research\presentations\2015_computational_seminar\functions.gif">
            <a:extLst>
              <a:ext uri="{FF2B5EF4-FFF2-40B4-BE49-F238E27FC236}">
                <a16:creationId xmlns:a16="http://schemas.microsoft.com/office/drawing/2014/main" id="{85C1751B-72FE-417A-A91F-554773B24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10"/>
          <a:stretch/>
        </p:blipFill>
        <p:spPr bwMode="auto">
          <a:xfrm>
            <a:off x="8304897" y="4329236"/>
            <a:ext cx="2921085" cy="139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6AD33AE-8BBC-4A0E-A638-44E2DEFFBE21}"/>
              </a:ext>
            </a:extLst>
          </p:cNvPr>
          <p:cNvSpPr txBox="1"/>
          <p:nvPr/>
        </p:nvSpPr>
        <p:spPr>
          <a:xfrm>
            <a:off x="11472042" y="4796391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CH" sz="1800" b="1" dirty="0">
                <a:latin typeface="Verdana" panose="020B0604030504040204" pitchFamily="34" charset="0"/>
                <a:ea typeface="Verdana" panose="020B0604030504040204" pitchFamily="34" charset="0"/>
              </a:rPr>
              <a:t>...</a:t>
            </a:r>
            <a:endParaRPr lang="en-GB" b="1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249E699A-DAB0-C9ED-8AC3-B758F1B0136E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15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54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2" grpId="0"/>
      <p:bldP spid="53" grpId="0" animBg="1"/>
      <p:bldP spid="62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152849" y="357783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cxnSp>
        <p:nvCxnSpPr>
          <p:cNvPr id="9" name="Straight Arrow Connector 8"/>
          <p:cNvCxnSpPr>
            <a:stCxn id="19" idx="3"/>
          </p:cNvCxnSpPr>
          <p:nvPr/>
        </p:nvCxnSpPr>
        <p:spPr>
          <a:xfrm>
            <a:off x="2378809" y="3285892"/>
            <a:ext cx="846048" cy="4382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2" idx="3"/>
          </p:cNvCxnSpPr>
          <p:nvPr/>
        </p:nvCxnSpPr>
        <p:spPr>
          <a:xfrm flipV="1">
            <a:off x="2376405" y="4325362"/>
            <a:ext cx="848452" cy="3913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6"/>
          </p:cNvCxnSpPr>
          <p:nvPr/>
        </p:nvCxnSpPr>
        <p:spPr>
          <a:xfrm>
            <a:off x="4067249" y="4035038"/>
            <a:ext cx="11018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016209" y="310122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/>
              <a:t>x</a:t>
            </a:r>
            <a:r>
              <a:rPr lang="it-CH" baseline="-25000" dirty="0"/>
              <a:t>1</a:t>
            </a:r>
            <a:endParaRPr lang="it-CH" dirty="0"/>
          </a:p>
        </p:txBody>
      </p:sp>
      <p:sp>
        <p:nvSpPr>
          <p:cNvPr id="22" name="TextBox 21"/>
          <p:cNvSpPr txBox="1"/>
          <p:nvPr/>
        </p:nvSpPr>
        <p:spPr>
          <a:xfrm>
            <a:off x="2013805" y="453209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/>
              <a:t>x</a:t>
            </a:r>
            <a:r>
              <a:rPr lang="it-CH" baseline="-25000" dirty="0"/>
              <a:t>2</a:t>
            </a:r>
            <a:endParaRPr lang="it-CH" dirty="0"/>
          </a:p>
        </p:txBody>
      </p:sp>
      <p:sp>
        <p:nvSpPr>
          <p:cNvPr id="29" name="TextBox 28"/>
          <p:cNvSpPr txBox="1"/>
          <p:nvPr/>
        </p:nvSpPr>
        <p:spPr>
          <a:xfrm>
            <a:off x="5169073" y="378739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/>
              <a:t>y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438725" y="3737472"/>
            <a:ext cx="37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Σ</a:t>
            </a:r>
            <a:endParaRPr lang="it-CH" sz="3200" dirty="0"/>
          </a:p>
        </p:txBody>
      </p:sp>
      <p:grpSp>
        <p:nvGrpSpPr>
          <p:cNvPr id="58" name="Group 57"/>
          <p:cNvGrpSpPr/>
          <p:nvPr/>
        </p:nvGrpSpPr>
        <p:grpSpPr>
          <a:xfrm>
            <a:off x="2639385" y="3163942"/>
            <a:ext cx="428322" cy="1314728"/>
            <a:chOff x="1741196" y="4706560"/>
            <a:chExt cx="428322" cy="1314728"/>
          </a:xfrm>
        </p:grpSpPr>
        <p:sp>
          <p:nvSpPr>
            <p:cNvPr id="49" name="TextBox 48"/>
            <p:cNvSpPr txBox="1"/>
            <p:nvPr/>
          </p:nvSpPr>
          <p:spPr>
            <a:xfrm>
              <a:off x="1741196" y="470656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CH" dirty="0">
                  <a:solidFill>
                    <a:srgbClr val="C00000"/>
                  </a:solidFill>
                </a:rPr>
                <a:t>w</a:t>
              </a:r>
              <a:r>
                <a:rPr lang="it-CH" baseline="-25000" dirty="0">
                  <a:solidFill>
                    <a:srgbClr val="C00000"/>
                  </a:solidFill>
                </a:rPr>
                <a:t>1</a:t>
              </a:r>
              <a:endParaRPr lang="it-CH" dirty="0">
                <a:solidFill>
                  <a:srgbClr val="C00000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741196" y="565195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CH" dirty="0">
                  <a:solidFill>
                    <a:srgbClr val="C00000"/>
                  </a:solidFill>
                </a:rPr>
                <a:t>w</a:t>
              </a:r>
              <a:r>
                <a:rPr lang="it-CH" baseline="-25000" dirty="0">
                  <a:solidFill>
                    <a:srgbClr val="C00000"/>
                  </a:solidFill>
                </a:rPr>
                <a:t>2</a:t>
              </a:r>
              <a:endParaRPr lang="it-CH" dirty="0">
                <a:solidFill>
                  <a:srgbClr val="C00000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2027009" y="5080100"/>
            <a:ext cx="3265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H</a:t>
            </a:r>
            <a:r>
              <a:rPr lang="it-CH" sz="2800" dirty="0"/>
              <a:t>(</a:t>
            </a:r>
            <a:r>
              <a:rPr lang="it-CH" sz="2800" dirty="0">
                <a:solidFill>
                  <a:srgbClr val="C00000"/>
                </a:solidFill>
              </a:rPr>
              <a:t>w</a:t>
            </a:r>
            <a:r>
              <a:rPr lang="it-CH" sz="2800" baseline="-25000" dirty="0">
                <a:solidFill>
                  <a:srgbClr val="C00000"/>
                </a:solidFill>
              </a:rPr>
              <a:t>1</a:t>
            </a:r>
            <a:r>
              <a:rPr lang="it-CH" sz="2800" dirty="0"/>
              <a:t>x</a:t>
            </a:r>
            <a:r>
              <a:rPr lang="it-CH" sz="2800" baseline="-25000" dirty="0"/>
              <a:t>1 </a:t>
            </a:r>
            <a:r>
              <a:rPr lang="it-CH" sz="2800" dirty="0"/>
              <a:t>+ </a:t>
            </a:r>
            <a:r>
              <a:rPr lang="it-CH" sz="2800" dirty="0">
                <a:solidFill>
                  <a:srgbClr val="C00000"/>
                </a:solidFill>
              </a:rPr>
              <a:t>w</a:t>
            </a:r>
            <a:r>
              <a:rPr lang="it-CH" sz="2800" baseline="-25000" dirty="0">
                <a:solidFill>
                  <a:srgbClr val="C00000"/>
                </a:solidFill>
              </a:rPr>
              <a:t>2</a:t>
            </a:r>
            <a:r>
              <a:rPr lang="it-CH" sz="2800" dirty="0"/>
              <a:t>x</a:t>
            </a:r>
            <a:r>
              <a:rPr lang="it-CH" sz="2800" baseline="-25000" dirty="0"/>
              <a:t>2 </a:t>
            </a:r>
            <a:r>
              <a:rPr lang="it-CH" sz="2800" dirty="0"/>
              <a:t>+ </a:t>
            </a:r>
            <a:r>
              <a:rPr lang="it-CH" sz="2800" dirty="0">
                <a:solidFill>
                  <a:srgbClr val="C00000"/>
                </a:solidFill>
              </a:rPr>
              <a:t>b</a:t>
            </a:r>
            <a:r>
              <a:rPr lang="it-CH" sz="2800" dirty="0"/>
              <a:t>)</a:t>
            </a:r>
            <a:r>
              <a:rPr lang="it-CH" sz="2800" b="1" dirty="0"/>
              <a:t> = </a:t>
            </a:r>
            <a:r>
              <a:rPr lang="it-CH" sz="2800" dirty="0"/>
              <a:t>y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079274" y="3821306"/>
            <a:ext cx="448341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1" dirty="0">
                <a:solidFill>
                  <a:schemeClr val="tx1"/>
                </a:solidFill>
              </a:rPr>
              <a:t>H</a:t>
            </a:r>
            <a:endParaRPr lang="it-CH" b="1" i="1" dirty="0">
              <a:solidFill>
                <a:schemeClr val="tx1"/>
              </a:solidFill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438725" y="2889652"/>
            <a:ext cx="306494" cy="688186"/>
            <a:chOff x="2588083" y="4424392"/>
            <a:chExt cx="306494" cy="688186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2733700" y="4737040"/>
              <a:ext cx="0" cy="3755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2588083" y="44243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CH" dirty="0">
                  <a:solidFill>
                    <a:srgbClr val="C00000"/>
                  </a:solidFill>
                </a:rPr>
                <a:t>b</a:t>
              </a: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7F713B4F-9306-47CA-BD2B-3A7D5409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200"/>
            <a:ext cx="10515600" cy="1325563"/>
          </a:xfrm>
        </p:spPr>
        <p:txBody>
          <a:bodyPr/>
          <a:lstStyle/>
          <a:p>
            <a:r>
              <a:rPr lang="it-CH" b="1" dirty="0">
                <a:solidFill>
                  <a:schemeClr val="accent4">
                    <a:lumMod val="50000"/>
                  </a:schemeClr>
                </a:solidFill>
              </a:rPr>
              <a:t>Artificial Neural Network (ANN)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3CD5AD-4973-404A-88D2-C354E92F1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8638" y="1413054"/>
            <a:ext cx="9010619" cy="8843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CH" dirty="0">
                <a:ea typeface="Verdana" panose="020B0604030504040204" pitchFamily="34" charset="0"/>
              </a:rPr>
              <a:t>A single neuron can be used to take simple decisions</a:t>
            </a:r>
          </a:p>
          <a:p>
            <a:pPr marL="0" indent="0">
              <a:buNone/>
            </a:pPr>
            <a:endParaRPr lang="it-CH" dirty="0">
              <a:ea typeface="Verdana" panose="020B0604030504040204" pitchFamily="34" charset="0"/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8B11E4F6-FD8A-4AB7-A84E-78BA5910D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89"/>
          <a:stretch/>
        </p:blipFill>
        <p:spPr>
          <a:xfrm>
            <a:off x="5693497" y="1941344"/>
            <a:ext cx="5390191" cy="4335987"/>
          </a:xfrm>
          <a:prstGeom prst="rect">
            <a:avLst/>
          </a:prstGeom>
        </p:spPr>
      </p:pic>
      <p:sp>
        <p:nvSpPr>
          <p:cNvPr id="2" name="Slide Number">
            <a:extLst>
              <a:ext uri="{FF2B5EF4-FFF2-40B4-BE49-F238E27FC236}">
                <a16:creationId xmlns:a16="http://schemas.microsoft.com/office/drawing/2014/main" id="{118FF123-879D-8C31-A2B6-63A05941574B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16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93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225312" y="4954693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cxnSp>
        <p:nvCxnSpPr>
          <p:cNvPr id="9" name="Straight Arrow Connector 8"/>
          <p:cNvCxnSpPr>
            <a:cxnSpLocks/>
            <a:stCxn id="19" idx="3"/>
          </p:cNvCxnSpPr>
          <p:nvPr/>
        </p:nvCxnSpPr>
        <p:spPr>
          <a:xfrm flipV="1">
            <a:off x="1453901" y="2863142"/>
            <a:ext cx="726742" cy="9272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endCxn id="90" idx="3"/>
          </p:cNvCxnSpPr>
          <p:nvPr/>
        </p:nvCxnSpPr>
        <p:spPr>
          <a:xfrm flipV="1">
            <a:off x="3592197" y="4456455"/>
            <a:ext cx="995987" cy="7417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91301" y="36057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/>
              <a:t>x</a:t>
            </a:r>
            <a:r>
              <a:rPr lang="it-CH" baseline="-25000" dirty="0"/>
              <a:t>1</a:t>
            </a:r>
            <a:endParaRPr lang="it-CH" dirty="0"/>
          </a:p>
        </p:txBody>
      </p:sp>
      <p:cxnSp>
        <p:nvCxnSpPr>
          <p:cNvPr id="40" name="Straight Arrow Connector 39"/>
          <p:cNvCxnSpPr>
            <a:cxnSpLocks/>
            <a:stCxn id="42" idx="3"/>
            <a:endCxn id="5" idx="2"/>
          </p:cNvCxnSpPr>
          <p:nvPr/>
        </p:nvCxnSpPr>
        <p:spPr>
          <a:xfrm>
            <a:off x="1476540" y="4308980"/>
            <a:ext cx="748772" cy="11029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113940" y="412431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/>
              <a:t>x</a:t>
            </a:r>
            <a:r>
              <a:rPr lang="it-CH" baseline="-25000" dirty="0"/>
              <a:t>2</a:t>
            </a:r>
            <a:endParaRPr lang="it-CH" dirty="0"/>
          </a:p>
        </p:txBody>
      </p:sp>
      <p:sp>
        <p:nvSpPr>
          <p:cNvPr id="46" name="TextBox 45"/>
          <p:cNvSpPr txBox="1"/>
          <p:nvPr/>
        </p:nvSpPr>
        <p:spPr>
          <a:xfrm>
            <a:off x="2513817" y="5114327"/>
            <a:ext cx="37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Σ</a:t>
            </a:r>
            <a:endParaRPr lang="it-CH" sz="3200" dirty="0"/>
          </a:p>
        </p:txBody>
      </p:sp>
      <p:sp>
        <p:nvSpPr>
          <p:cNvPr id="53" name="Rectangle 52"/>
          <p:cNvSpPr/>
          <p:nvPr/>
        </p:nvSpPr>
        <p:spPr>
          <a:xfrm>
            <a:off x="3143856" y="5198161"/>
            <a:ext cx="448341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b="1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F713B4F-9306-47CA-BD2B-3A7D5409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200"/>
            <a:ext cx="10515600" cy="1325563"/>
          </a:xfrm>
        </p:spPr>
        <p:txBody>
          <a:bodyPr/>
          <a:lstStyle/>
          <a:p>
            <a:r>
              <a:rPr lang="it-CH" b="1" dirty="0">
                <a:solidFill>
                  <a:schemeClr val="accent4">
                    <a:lumMod val="50000"/>
                  </a:schemeClr>
                </a:solidFill>
              </a:rPr>
              <a:t>Artificial Neural Network (ANN)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DD271631-C2E1-48A6-883D-C955E3245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683" y="2731226"/>
            <a:ext cx="4909384" cy="27446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CH" dirty="0">
                <a:ea typeface="Verdana" panose="020B0604030504040204" pitchFamily="34" charset="0"/>
              </a:rPr>
              <a:t>Complex decision making emerges when arranging neurons into </a:t>
            </a:r>
            <a:r>
              <a:rPr lang="it-CH" b="1" dirty="0">
                <a:ea typeface="Verdana" panose="020B0604030504040204" pitchFamily="34" charset="0"/>
              </a:rPr>
              <a:t>networks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4197335-B0D8-4E86-A873-CE01C1D686C9}"/>
              </a:ext>
            </a:extLst>
          </p:cNvPr>
          <p:cNvSpPr/>
          <p:nvPr/>
        </p:nvSpPr>
        <p:spPr>
          <a:xfrm>
            <a:off x="2225312" y="2426962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A05D545-927F-4A5E-9C65-52DBB7DEAE78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3565919" y="3106610"/>
            <a:ext cx="1022265" cy="703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3879F29-D55E-41B8-ABED-BF3B095C524B}"/>
              </a:ext>
            </a:extLst>
          </p:cNvPr>
          <p:cNvSpPr txBox="1"/>
          <p:nvPr/>
        </p:nvSpPr>
        <p:spPr>
          <a:xfrm>
            <a:off x="2508559" y="2586596"/>
            <a:ext cx="37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Σ</a:t>
            </a:r>
            <a:endParaRPr lang="it-CH" sz="3200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27699CF-B7B7-4B23-A7B0-F57C16F79EF0}"/>
              </a:ext>
            </a:extLst>
          </p:cNvPr>
          <p:cNvSpPr/>
          <p:nvPr/>
        </p:nvSpPr>
        <p:spPr>
          <a:xfrm>
            <a:off x="3138598" y="2649410"/>
            <a:ext cx="448341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2130126-9E48-4210-B6BD-EDC4172031CF}"/>
              </a:ext>
            </a:extLst>
          </p:cNvPr>
          <p:cNvCxnSpPr>
            <a:cxnSpLocks/>
            <a:stCxn id="42" idx="3"/>
            <a:endCxn id="67" idx="3"/>
          </p:cNvCxnSpPr>
          <p:nvPr/>
        </p:nvCxnSpPr>
        <p:spPr>
          <a:xfrm flipV="1">
            <a:off x="1476540" y="3207451"/>
            <a:ext cx="882683" cy="11015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7DC27FB-2A34-4359-8D83-0EE38BBC1D67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453901" y="3790390"/>
            <a:ext cx="906168" cy="12628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7DCAED4A-F91F-43A4-B5BE-9936D165317C}"/>
              </a:ext>
            </a:extLst>
          </p:cNvPr>
          <p:cNvSpPr/>
          <p:nvPr/>
        </p:nvSpPr>
        <p:spPr>
          <a:xfrm>
            <a:off x="4454273" y="3675966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2C42C83-44BF-440E-96D7-FA3B95420CCE}"/>
              </a:ext>
            </a:extLst>
          </p:cNvPr>
          <p:cNvSpPr/>
          <p:nvPr/>
        </p:nvSpPr>
        <p:spPr>
          <a:xfrm>
            <a:off x="5391208" y="3919434"/>
            <a:ext cx="448341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DB89721-6503-4A45-8D78-B02DD3C0B61E}"/>
              </a:ext>
            </a:extLst>
          </p:cNvPr>
          <p:cNvCxnSpPr>
            <a:cxnSpLocks/>
          </p:cNvCxnSpPr>
          <p:nvPr/>
        </p:nvCxnSpPr>
        <p:spPr>
          <a:xfrm>
            <a:off x="5841320" y="4152638"/>
            <a:ext cx="4820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D291C24-E800-4565-907C-64487DA2F73C}"/>
              </a:ext>
            </a:extLst>
          </p:cNvPr>
          <p:cNvSpPr txBox="1"/>
          <p:nvPr/>
        </p:nvSpPr>
        <p:spPr>
          <a:xfrm>
            <a:off x="6354919" y="394650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/>
              <a:t>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B0BE946-BCEF-4322-BEEF-61E63677A773}"/>
              </a:ext>
            </a:extLst>
          </p:cNvPr>
          <p:cNvSpPr txBox="1"/>
          <p:nvPr/>
        </p:nvSpPr>
        <p:spPr>
          <a:xfrm>
            <a:off x="4757769" y="3858342"/>
            <a:ext cx="37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Σ</a:t>
            </a:r>
            <a:endParaRPr lang="it-CH" sz="32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002748D-89AD-4C2D-84E0-81887FBB8239}"/>
              </a:ext>
            </a:extLst>
          </p:cNvPr>
          <p:cNvSpPr txBox="1"/>
          <p:nvPr/>
        </p:nvSpPr>
        <p:spPr>
          <a:xfrm>
            <a:off x="1603111" y="286132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>
                <a:solidFill>
                  <a:srgbClr val="C00000"/>
                </a:solidFill>
              </a:rPr>
              <a:t>w</a:t>
            </a:r>
            <a:r>
              <a:rPr lang="it-CH" baseline="-25000" dirty="0">
                <a:solidFill>
                  <a:srgbClr val="C00000"/>
                </a:solidFill>
              </a:rPr>
              <a:t>1</a:t>
            </a:r>
            <a:endParaRPr lang="it-CH" dirty="0">
              <a:solidFill>
                <a:srgbClr val="C00000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37082F-FA45-48CD-AC16-09AE3C319B80}"/>
              </a:ext>
            </a:extLst>
          </p:cNvPr>
          <p:cNvSpPr txBox="1"/>
          <p:nvPr/>
        </p:nvSpPr>
        <p:spPr>
          <a:xfrm>
            <a:off x="1603111" y="340259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>
                <a:solidFill>
                  <a:srgbClr val="C00000"/>
                </a:solidFill>
              </a:rPr>
              <a:t>w</a:t>
            </a:r>
            <a:r>
              <a:rPr lang="it-CH" baseline="-25000" dirty="0">
                <a:solidFill>
                  <a:srgbClr val="C00000"/>
                </a:solidFill>
              </a:rPr>
              <a:t>2</a:t>
            </a:r>
            <a:endParaRPr lang="it-CH" dirty="0">
              <a:solidFill>
                <a:srgbClr val="C0000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B26C2A3-93FA-4F63-995B-2D0F5E388972}"/>
              </a:ext>
            </a:extLst>
          </p:cNvPr>
          <p:cNvSpPr txBox="1"/>
          <p:nvPr/>
        </p:nvSpPr>
        <p:spPr>
          <a:xfrm>
            <a:off x="1603111" y="430649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>
                <a:solidFill>
                  <a:srgbClr val="C00000"/>
                </a:solidFill>
              </a:rPr>
              <a:t>w</a:t>
            </a:r>
            <a:r>
              <a:rPr lang="it-CH" baseline="-25000" dirty="0">
                <a:solidFill>
                  <a:srgbClr val="C00000"/>
                </a:solidFill>
              </a:rPr>
              <a:t>3</a:t>
            </a:r>
            <a:endParaRPr lang="it-CH" dirty="0">
              <a:solidFill>
                <a:srgbClr val="C0000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B9DFC49-85A3-41B1-828C-CBD0BAEEE19E}"/>
              </a:ext>
            </a:extLst>
          </p:cNvPr>
          <p:cNvSpPr txBox="1"/>
          <p:nvPr/>
        </p:nvSpPr>
        <p:spPr>
          <a:xfrm>
            <a:off x="1603111" y="488981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>
                <a:solidFill>
                  <a:srgbClr val="C00000"/>
                </a:solidFill>
              </a:rPr>
              <a:t>w</a:t>
            </a:r>
            <a:r>
              <a:rPr lang="it-CH" baseline="-25000" dirty="0">
                <a:solidFill>
                  <a:srgbClr val="C00000"/>
                </a:solidFill>
              </a:rPr>
              <a:t>4</a:t>
            </a:r>
            <a:endParaRPr lang="it-CH" dirty="0">
              <a:solidFill>
                <a:srgbClr val="C00000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32BA8BB-3FA4-4133-BB0F-68C150305790}"/>
              </a:ext>
            </a:extLst>
          </p:cNvPr>
          <p:cNvSpPr txBox="1"/>
          <p:nvPr/>
        </p:nvSpPr>
        <p:spPr>
          <a:xfrm>
            <a:off x="3910126" y="48109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>
                <a:solidFill>
                  <a:srgbClr val="C00000"/>
                </a:solidFill>
              </a:rPr>
              <a:t>w</a:t>
            </a:r>
            <a:r>
              <a:rPr lang="it-CH" baseline="-25000" dirty="0">
                <a:solidFill>
                  <a:srgbClr val="C00000"/>
                </a:solidFill>
              </a:rPr>
              <a:t>6</a:t>
            </a:r>
            <a:endParaRPr lang="it-CH" dirty="0">
              <a:solidFill>
                <a:srgbClr val="C00000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3989A61-F8D6-45D9-8596-6A0753DAA132}"/>
              </a:ext>
            </a:extLst>
          </p:cNvPr>
          <p:cNvSpPr txBox="1"/>
          <p:nvPr/>
        </p:nvSpPr>
        <p:spPr>
          <a:xfrm>
            <a:off x="3904873" y="30925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>
                <a:solidFill>
                  <a:srgbClr val="C00000"/>
                </a:solidFill>
              </a:rPr>
              <a:t>w</a:t>
            </a:r>
            <a:r>
              <a:rPr lang="it-CH" baseline="-25000" dirty="0">
                <a:solidFill>
                  <a:srgbClr val="C00000"/>
                </a:solidFill>
              </a:rPr>
              <a:t>5</a:t>
            </a:r>
            <a:endParaRPr lang="it-CH" dirty="0">
              <a:solidFill>
                <a:srgbClr val="C00000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754BC03-92DD-47A2-8B9B-0F14D1D6596C}"/>
              </a:ext>
            </a:extLst>
          </p:cNvPr>
          <p:cNvGrpSpPr/>
          <p:nvPr/>
        </p:nvGrpSpPr>
        <p:grpSpPr>
          <a:xfrm>
            <a:off x="2488972" y="4252363"/>
            <a:ext cx="385042" cy="702330"/>
            <a:chOff x="2567669" y="4424392"/>
            <a:chExt cx="385042" cy="702330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4DC69745-5D04-4A46-8D2A-A02BACEE3C99}"/>
                </a:ext>
              </a:extLst>
            </p:cNvPr>
            <p:cNvCxnSpPr>
              <a:cxnSpLocks/>
              <a:stCxn id="110" idx="2"/>
              <a:endCxn id="5" idx="0"/>
            </p:cNvCxnSpPr>
            <p:nvPr/>
          </p:nvCxnSpPr>
          <p:spPr>
            <a:xfrm>
              <a:off x="2760190" y="4793724"/>
              <a:ext cx="1019" cy="33299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25B4921-CB77-4321-8730-81309A9E594C}"/>
                </a:ext>
              </a:extLst>
            </p:cNvPr>
            <p:cNvSpPr txBox="1"/>
            <p:nvPr/>
          </p:nvSpPr>
          <p:spPr>
            <a:xfrm>
              <a:off x="2567669" y="4424392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CH" dirty="0">
                  <a:solidFill>
                    <a:srgbClr val="C00000"/>
                  </a:solidFill>
                </a:rPr>
                <a:t>b</a:t>
              </a:r>
              <a:r>
                <a:rPr lang="it-CH" baseline="-25000" dirty="0">
                  <a:solidFill>
                    <a:srgbClr val="C00000"/>
                  </a:solidFill>
                </a:rPr>
                <a:t>2</a:t>
              </a:r>
              <a:endParaRPr lang="it-CH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C99EE2E-DCDA-482E-881A-FAD4018BF01D}"/>
              </a:ext>
            </a:extLst>
          </p:cNvPr>
          <p:cNvGrpSpPr/>
          <p:nvPr/>
        </p:nvGrpSpPr>
        <p:grpSpPr>
          <a:xfrm>
            <a:off x="2487912" y="3341362"/>
            <a:ext cx="385042" cy="611069"/>
            <a:chOff x="2530393" y="4140615"/>
            <a:chExt cx="385042" cy="611069"/>
          </a:xfrm>
        </p:grpSpPr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A6A04BFA-BB9F-4C4D-B4CD-73CB08172EFE}"/>
                </a:ext>
              </a:extLst>
            </p:cNvPr>
            <p:cNvCxnSpPr>
              <a:cxnSpLocks/>
              <a:stCxn id="113" idx="0"/>
              <a:endCxn id="67" idx="4"/>
            </p:cNvCxnSpPr>
            <p:nvPr/>
          </p:nvCxnSpPr>
          <p:spPr>
            <a:xfrm flipV="1">
              <a:off x="2722914" y="4140615"/>
              <a:ext cx="2079" cy="24173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8BE4379-5DE0-49AB-A86F-1CC75324C16B}"/>
                </a:ext>
              </a:extLst>
            </p:cNvPr>
            <p:cNvSpPr txBox="1"/>
            <p:nvPr/>
          </p:nvSpPr>
          <p:spPr>
            <a:xfrm>
              <a:off x="2530393" y="4382352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CH" dirty="0">
                  <a:solidFill>
                    <a:srgbClr val="C00000"/>
                  </a:solidFill>
                </a:rPr>
                <a:t>b</a:t>
              </a:r>
              <a:r>
                <a:rPr lang="it-CH" baseline="-25000" dirty="0">
                  <a:solidFill>
                    <a:srgbClr val="C00000"/>
                  </a:solidFill>
                </a:rPr>
                <a:t>1</a:t>
              </a:r>
              <a:endParaRPr lang="it-CH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B0AA66A-23FC-418C-87C0-B5675953D5BE}"/>
              </a:ext>
            </a:extLst>
          </p:cNvPr>
          <p:cNvGrpSpPr/>
          <p:nvPr/>
        </p:nvGrpSpPr>
        <p:grpSpPr>
          <a:xfrm>
            <a:off x="4743251" y="2979687"/>
            <a:ext cx="385042" cy="702330"/>
            <a:chOff x="2556553" y="4424392"/>
            <a:chExt cx="385042" cy="702330"/>
          </a:xfrm>
        </p:grpSpPr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E4006974-C3C9-4749-8EAF-F3E589734588}"/>
                </a:ext>
              </a:extLst>
            </p:cNvPr>
            <p:cNvCxnSpPr>
              <a:cxnSpLocks/>
              <a:stCxn id="123" idx="2"/>
            </p:cNvCxnSpPr>
            <p:nvPr/>
          </p:nvCxnSpPr>
          <p:spPr>
            <a:xfrm flipH="1">
              <a:off x="2740189" y="4793724"/>
              <a:ext cx="8885" cy="33299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27E6A76-79F6-4736-8288-DED4B8819517}"/>
                </a:ext>
              </a:extLst>
            </p:cNvPr>
            <p:cNvSpPr txBox="1"/>
            <p:nvPr/>
          </p:nvSpPr>
          <p:spPr>
            <a:xfrm>
              <a:off x="2556553" y="4424392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CH" dirty="0">
                  <a:solidFill>
                    <a:srgbClr val="C00000"/>
                  </a:solidFill>
                </a:rPr>
                <a:t>b</a:t>
              </a:r>
              <a:r>
                <a:rPr lang="it-CH" baseline="-25000" dirty="0">
                  <a:solidFill>
                    <a:srgbClr val="C00000"/>
                  </a:solidFill>
                </a:rPr>
                <a:t>3</a:t>
              </a:r>
              <a:endParaRPr lang="it-CH" dirty="0">
                <a:solidFill>
                  <a:srgbClr val="C00000"/>
                </a:solidFill>
              </a:endParaRPr>
            </a:p>
          </p:txBody>
        </p:sp>
      </p:grp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A339D211-12BA-4F0C-9F5D-27C1B4C6AAC0}"/>
              </a:ext>
            </a:extLst>
          </p:cNvPr>
          <p:cNvSpPr txBox="1">
            <a:spLocks/>
          </p:cNvSpPr>
          <p:nvPr/>
        </p:nvSpPr>
        <p:spPr>
          <a:xfrm>
            <a:off x="1928638" y="1413054"/>
            <a:ext cx="9010619" cy="884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CH" dirty="0">
                <a:ea typeface="Verdana" panose="020B0604030504040204" pitchFamily="34" charset="0"/>
              </a:rPr>
              <a:t>A single neuron can be used to take simple decisions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CH" dirty="0">
              <a:ea typeface="Verdana" panose="020B0604030504040204" pitchFamily="34" charset="0"/>
            </a:endParaRP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2B81FE01-2956-EB87-0477-1FC4675AF0FC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17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24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7F713B4F-9306-47CA-BD2B-3A7D5409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200"/>
            <a:ext cx="10515600" cy="1325563"/>
          </a:xfrm>
        </p:spPr>
        <p:txBody>
          <a:bodyPr/>
          <a:lstStyle/>
          <a:p>
            <a:r>
              <a:rPr lang="it-CH" b="1" dirty="0">
                <a:solidFill>
                  <a:schemeClr val="accent4">
                    <a:lumMod val="50000"/>
                  </a:schemeClr>
                </a:solidFill>
              </a:rPr>
              <a:t>Artificial Neural Network (ANN)</a:t>
            </a:r>
          </a:p>
        </p:txBody>
      </p:sp>
      <p:sp>
        <p:nvSpPr>
          <p:cNvPr id="131" name="Content Placeholder 2">
            <a:extLst>
              <a:ext uri="{FF2B5EF4-FFF2-40B4-BE49-F238E27FC236}">
                <a16:creationId xmlns:a16="http://schemas.microsoft.com/office/drawing/2014/main" id="{21C830F5-FA33-4598-ABEE-469BB447D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683" y="2731226"/>
            <a:ext cx="4909384" cy="27446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CH" dirty="0">
                <a:ea typeface="Verdana" panose="020B0604030504040204" pitchFamily="34" charset="0"/>
              </a:rPr>
              <a:t>Complex decision making emerges when arranging neurons into </a:t>
            </a:r>
            <a:r>
              <a:rPr lang="it-CH" b="1" dirty="0">
                <a:ea typeface="Verdana" panose="020B0604030504040204" pitchFamily="34" charset="0"/>
              </a:rPr>
              <a:t>networks</a:t>
            </a:r>
          </a:p>
          <a:p>
            <a:pPr marL="0" indent="0">
              <a:buNone/>
            </a:pPr>
            <a:endParaRPr lang="it-CH" b="1" dirty="0"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it-CH" dirty="0">
                <a:ea typeface="Verdana" panose="020B0604030504040204" pitchFamily="34" charset="0"/>
              </a:rPr>
              <a:t>An ANN with one </a:t>
            </a:r>
            <a:r>
              <a:rPr lang="it-CH" b="1" dirty="0">
                <a:solidFill>
                  <a:schemeClr val="accent4"/>
                </a:solidFill>
                <a:ea typeface="Verdana" panose="020B0604030504040204" pitchFamily="34" charset="0"/>
              </a:rPr>
              <a:t>hidden layer </a:t>
            </a:r>
            <a:r>
              <a:rPr lang="it-CH" dirty="0">
                <a:ea typeface="Verdana" panose="020B0604030504040204" pitchFamily="34" charset="0"/>
              </a:rPr>
              <a:t>can approximate any function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A339D211-12BA-4F0C-9F5D-27C1B4C6AAC0}"/>
              </a:ext>
            </a:extLst>
          </p:cNvPr>
          <p:cNvSpPr txBox="1">
            <a:spLocks/>
          </p:cNvSpPr>
          <p:nvPr/>
        </p:nvSpPr>
        <p:spPr>
          <a:xfrm>
            <a:off x="1928638" y="1413054"/>
            <a:ext cx="9010619" cy="884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CH">
                <a:ea typeface="Verdana" panose="020B0604030504040204" pitchFamily="34" charset="0"/>
              </a:rPr>
              <a:t>A single neuron can be used to take simple decisions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CH" dirty="0">
              <a:ea typeface="Verdana" panose="020B060403050404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7FF239E-C349-4FDD-B109-1E2B059D0C4A}"/>
              </a:ext>
            </a:extLst>
          </p:cNvPr>
          <p:cNvGrpSpPr/>
          <p:nvPr/>
        </p:nvGrpSpPr>
        <p:grpSpPr>
          <a:xfrm>
            <a:off x="-353960" y="2028499"/>
            <a:ext cx="7299364" cy="4708636"/>
            <a:chOff x="560439" y="2228192"/>
            <a:chExt cx="5419940" cy="3496267"/>
          </a:xfrm>
        </p:grpSpPr>
        <p:pic>
          <p:nvPicPr>
            <p:cNvPr id="41" name="Picture 2" descr="C:\Users\Matteo\Documents\research\presentations\2015_computational_seminar\ANN.png">
              <a:extLst>
                <a:ext uri="{FF2B5EF4-FFF2-40B4-BE49-F238E27FC236}">
                  <a16:creationId xmlns:a16="http://schemas.microsoft.com/office/drawing/2014/main" id="{685BDB8B-69AD-4B55-8A5F-9EBEDC884E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114"/>
            <a:stretch/>
          </p:blipFill>
          <p:spPr bwMode="auto">
            <a:xfrm>
              <a:off x="560439" y="2313559"/>
              <a:ext cx="5419940" cy="3389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C4A2102-1E65-4FCC-B58F-5D50CFFCCD25}"/>
                </a:ext>
              </a:extLst>
            </p:cNvPr>
            <p:cNvSpPr/>
            <p:nvPr/>
          </p:nvSpPr>
          <p:spPr>
            <a:xfrm>
              <a:off x="777764" y="3226678"/>
              <a:ext cx="1327829" cy="149246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6DEE146-20FB-4B2E-B640-2BCA75609EBC}"/>
                </a:ext>
              </a:extLst>
            </p:cNvPr>
            <p:cNvSpPr txBox="1"/>
            <p:nvPr/>
          </p:nvSpPr>
          <p:spPr>
            <a:xfrm>
              <a:off x="2207149" y="3509966"/>
              <a:ext cx="3132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  <a:endParaRPr lang="en-GB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CDB2869-62F6-4A5E-8342-E938FA711CEF}"/>
                </a:ext>
              </a:extLst>
            </p:cNvPr>
            <p:cNvSpPr txBox="1"/>
            <p:nvPr/>
          </p:nvSpPr>
          <p:spPr>
            <a:xfrm>
              <a:off x="2207148" y="4246572"/>
              <a:ext cx="3132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  <a:endParaRPr lang="en-GB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0C56F57-E2F8-408A-9570-C68A7AF3B5B2}"/>
                </a:ext>
              </a:extLst>
            </p:cNvPr>
            <p:cNvGrpSpPr/>
            <p:nvPr/>
          </p:nvGrpSpPr>
          <p:grpSpPr>
            <a:xfrm>
              <a:off x="4762504" y="3488267"/>
              <a:ext cx="381252" cy="1203831"/>
              <a:chOff x="4762504" y="3488267"/>
              <a:chExt cx="381252" cy="1203831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2821EFB4-B84B-4B33-9AAB-322AFAAA9F99}"/>
                  </a:ext>
                </a:extLst>
              </p:cNvPr>
              <p:cNvGrpSpPr/>
              <p:nvPr/>
            </p:nvGrpSpPr>
            <p:grpSpPr>
              <a:xfrm>
                <a:off x="4762504" y="3488267"/>
                <a:ext cx="381252" cy="1126066"/>
                <a:chOff x="4762504" y="3488267"/>
                <a:chExt cx="381252" cy="1126066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ECD94E1-4CF8-4D29-AE33-76FC817CDF6D}"/>
                    </a:ext>
                  </a:extLst>
                </p:cNvPr>
                <p:cNvSpPr/>
                <p:nvPr/>
              </p:nvSpPr>
              <p:spPr>
                <a:xfrm>
                  <a:off x="4770971" y="3488267"/>
                  <a:ext cx="334428" cy="32596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A82F7CF1-A9BE-4746-B753-FA8AEC0611D9}"/>
                    </a:ext>
                  </a:extLst>
                </p:cNvPr>
                <p:cNvSpPr/>
                <p:nvPr/>
              </p:nvSpPr>
              <p:spPr>
                <a:xfrm>
                  <a:off x="4762504" y="4288367"/>
                  <a:ext cx="334428" cy="32596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361898-6166-4FF8-864D-5BFB8FD3DD7F}"/>
                    </a:ext>
                  </a:extLst>
                </p:cNvPr>
                <p:cNvSpPr txBox="1"/>
                <p:nvPr/>
              </p:nvSpPr>
              <p:spPr>
                <a:xfrm>
                  <a:off x="4830481" y="3520545"/>
                  <a:ext cx="313275" cy="3539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l-GR" sz="17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Σ</a:t>
                  </a:r>
                  <a:endParaRPr lang="en-GB" sz="1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1AE4938-13ED-4D94-B1D0-C2E44BEE0E3B}"/>
                  </a:ext>
                </a:extLst>
              </p:cNvPr>
              <p:cNvSpPr txBox="1"/>
              <p:nvPr/>
            </p:nvSpPr>
            <p:spPr>
              <a:xfrm>
                <a:off x="4824131" y="4322766"/>
                <a:ext cx="3196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endParaRPr lang="en-GB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8DAE3C0-313E-4A71-8590-37B2C47E6A9D}"/>
                </a:ext>
              </a:extLst>
            </p:cNvPr>
            <p:cNvSpPr/>
            <p:nvPr/>
          </p:nvSpPr>
          <p:spPr>
            <a:xfrm>
              <a:off x="2921878" y="2228192"/>
              <a:ext cx="1327829" cy="3496267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Slide Number">
            <a:extLst>
              <a:ext uri="{FF2B5EF4-FFF2-40B4-BE49-F238E27FC236}">
                <a16:creationId xmlns:a16="http://schemas.microsoft.com/office/drawing/2014/main" id="{3DAC3E28-F81A-9CD5-B1BB-60B026DFCD95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18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44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4">
                    <a:lumMod val="50000"/>
                  </a:schemeClr>
                </a:solidFill>
              </a:rPr>
              <a:t>[Extra] Convolutional neural networks (CNN)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3255" y="1587500"/>
            <a:ext cx="12018745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Convolution</a:t>
            </a:r>
            <a:r>
              <a:rPr lang="en-GB" dirty="0"/>
              <a:t>: a mathematical operation, “sliding a kernel” (filter) over the signal.</a:t>
            </a:r>
            <a:endParaRPr lang="en-GB" i="1" dirty="0"/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CBEBB56E-6ED7-4736-8DDB-D2F04F82D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7" y="2197100"/>
            <a:ext cx="12192000" cy="4572000"/>
          </a:xfrm>
          <a:prstGeom prst="rect">
            <a:avLst/>
          </a:prstGeom>
        </p:spPr>
      </p:pic>
      <p:sp>
        <p:nvSpPr>
          <p:cNvPr id="3" name="Slide Number">
            <a:extLst>
              <a:ext uri="{FF2B5EF4-FFF2-40B4-BE49-F238E27FC236}">
                <a16:creationId xmlns:a16="http://schemas.microsoft.com/office/drawing/2014/main" id="{EE3A5D26-073D-CD7E-FD71-4BA23B739340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19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44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b="1" dirty="0">
                <a:solidFill>
                  <a:schemeClr val="accent4">
                    <a:lumMod val="50000"/>
                  </a:schemeClr>
                </a:solidFill>
              </a:rPr>
              <a:t>The Data Mining world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49350" y="1340768"/>
            <a:ext cx="9355162" cy="5832649"/>
            <a:chOff x="35496" y="1318439"/>
            <a:chExt cx="8928992" cy="5566945"/>
          </a:xfrm>
        </p:grpSpPr>
        <p:pic>
          <p:nvPicPr>
            <p:cNvPr id="1026" name="Picture 2" descr="C:\Users\Matteo\Documents\research\presentations\2015_computational_seminar\ml_map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1318439"/>
              <a:ext cx="8928992" cy="5566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67341" y="5877272"/>
              <a:ext cx="302433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CH" dirty="0">
                  <a:solidFill>
                    <a:schemeClr val="tx1"/>
                  </a:solidFill>
                </a:rPr>
                <a:t>From </a:t>
              </a:r>
              <a:r>
                <a:rPr lang="it-CH" b="1" dirty="0">
                  <a:solidFill>
                    <a:schemeClr val="tx1"/>
                  </a:solidFill>
                </a:rPr>
                <a:t>scikit-learn.org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732240" y="1412776"/>
              <a:ext cx="208823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</p:grpSp>
      <p:sp>
        <p:nvSpPr>
          <p:cNvPr id="3" name="Slide Number">
            <a:extLst>
              <a:ext uri="{FF2B5EF4-FFF2-40B4-BE49-F238E27FC236}">
                <a16:creationId xmlns:a16="http://schemas.microsoft.com/office/drawing/2014/main" id="{7FC32D3E-8C6D-0E00-D29F-A79FF0B528C4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2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027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4">
                    <a:lumMod val="50000"/>
                  </a:schemeClr>
                </a:solidFill>
              </a:rPr>
              <a:t>[Extra] Convolutional neural networks (CNN)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4D81930-40A1-4BF9-8F68-948588C96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55" y="1587500"/>
            <a:ext cx="12018745" cy="4778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Convolution</a:t>
            </a:r>
            <a:r>
              <a:rPr lang="en-GB" dirty="0"/>
              <a:t>: a mathematical operation, “sliding a kernel” (filter) over the signal.</a:t>
            </a:r>
            <a:endParaRPr lang="en-GB" i="1" dirty="0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CFF0CA15-6E6F-4926-A6EC-548D44F50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2065337"/>
            <a:ext cx="4302347" cy="4890516"/>
          </a:xfrm>
          <a:prstGeom prst="rect">
            <a:avLst/>
          </a:prstGeom>
        </p:spPr>
      </p:pic>
      <p:pic>
        <p:nvPicPr>
          <p:cNvPr id="9" name="Picture 8" descr="A picture containing businesscard&#10;&#10;Description automatically generated">
            <a:extLst>
              <a:ext uri="{FF2B5EF4-FFF2-40B4-BE49-F238E27FC236}">
                <a16:creationId xmlns:a16="http://schemas.microsoft.com/office/drawing/2014/main" id="{278A5F3B-A67D-43C1-B6EA-5459F35D5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214" y="2870198"/>
            <a:ext cx="3202253" cy="3136901"/>
          </a:xfrm>
          <a:prstGeom prst="rect">
            <a:avLst/>
          </a:prstGeom>
        </p:spPr>
      </p:pic>
      <p:sp>
        <p:nvSpPr>
          <p:cNvPr id="3" name="Slide Number">
            <a:extLst>
              <a:ext uri="{FF2B5EF4-FFF2-40B4-BE49-F238E27FC236}">
                <a16:creationId xmlns:a16="http://schemas.microsoft.com/office/drawing/2014/main" id="{98E4E47E-2AAC-5C4B-9A9F-DBC3C8E6FD9A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20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48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4">
                    <a:lumMod val="50000"/>
                  </a:schemeClr>
                </a:solidFill>
              </a:rPr>
              <a:t>[Extra] Convolutional neural networks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7018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Convolution: a mathematical operation, “sliding a filter” (kernel) over the signal.</a:t>
            </a:r>
            <a:endParaRPr lang="en-GB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9065" t="28055" r="17969" b="50556"/>
          <a:stretch/>
        </p:blipFill>
        <p:spPr>
          <a:xfrm>
            <a:off x="4448175" y="4414658"/>
            <a:ext cx="2847975" cy="10394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525" y="2891836"/>
            <a:ext cx="3124200" cy="2343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2959510"/>
            <a:ext cx="3124200" cy="2343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7499" t="28055" r="59204" b="50556"/>
          <a:stretch/>
        </p:blipFill>
        <p:spPr>
          <a:xfrm>
            <a:off x="4419600" y="2788674"/>
            <a:ext cx="2876550" cy="10394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84983" y="3901559"/>
            <a:ext cx="62549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1" dirty="0"/>
              <a:t>and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47127" y="2044184"/>
            <a:ext cx="38350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i="1" dirty="0"/>
              <a:t>Example, edge detection: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23900" y="5782747"/>
            <a:ext cx="93630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Convolutional neural network: instead of neurons, has many kernels. Learning = optimising kernel weights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2F22AC68-3778-E8FB-0FA3-AFA68D61C4C7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21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96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4">
                    <a:lumMod val="50000"/>
                  </a:schemeClr>
                </a:solidFill>
              </a:rPr>
              <a:t>[Extra] Convolutional neural networks</a:t>
            </a: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530350"/>
            <a:ext cx="10515600" cy="4603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defPPr marL="432000" marR="0" lvl="0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SzPct val="45000"/>
              <a:buFont typeface="StarSymbol"/>
              <a:buNone/>
              <a:defRPr lang="en-GB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defPPr>
            <a:lvl1pPr marL="432000" marR="0" lvl="0" indent="-324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SzPct val="45000"/>
              <a:buFont typeface="StarSymbol"/>
              <a:buChar char="●"/>
              <a:tabLst/>
              <a:defRPr lang="en-GB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1pPr>
            <a:lvl2pPr marL="864000" marR="0" lvl="1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244"/>
              </a:spcAft>
              <a:buSzPct val="75000"/>
              <a:buFont typeface="StarSymbol"/>
              <a:buChar char="–"/>
              <a:defRPr lang="en-GB" sz="209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2pPr>
            <a:lvl3pPr marL="1295999" marR="0" lvl="2" indent="-288000" algn="l" hangingPunct="1">
              <a:lnSpc>
                <a:spcPct val="100000"/>
              </a:lnSpc>
              <a:spcBef>
                <a:spcPts val="0"/>
              </a:spcBef>
              <a:spcAft>
                <a:spcPts val="935"/>
              </a:spcAft>
              <a:buSzPct val="45000"/>
              <a:buFont typeface="StarSymbol"/>
              <a:buChar char="●"/>
              <a:defRPr lang="en-GB" sz="209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3pPr>
            <a:lvl4pPr marL="1728000" marR="0" lvl="3" indent="-216000" algn="l" hangingPunct="1">
              <a:lnSpc>
                <a:spcPct val="100000"/>
              </a:lnSpc>
              <a:spcBef>
                <a:spcPts val="0"/>
              </a:spcBef>
              <a:spcAft>
                <a:spcPts val="624"/>
              </a:spcAft>
              <a:buSzPct val="75000"/>
              <a:buFont typeface="StarSymbol"/>
              <a:buChar char="–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4pPr>
            <a:lvl5pPr marL="2160000" marR="0" lvl="4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5pPr>
            <a:lvl6pPr marL="2592000" marR="0" lvl="5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6pPr>
            <a:lvl7pPr marL="3024000" marR="0" lvl="6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7pPr>
            <a:lvl8pPr marL="3456000" marR="0" lvl="7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8pPr>
            <a:lvl9pPr marL="3887999" marR="0" lvl="8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9pPr>
          </a:lstStyle>
          <a:p>
            <a:pPr marL="108000" indent="0">
              <a:buNone/>
            </a:pPr>
            <a:r>
              <a:rPr lang="it-CH" sz="2600" dirty="0">
                <a:latin typeface="+mn-lt"/>
              </a:rPr>
              <a:t>Exploit local correlation in data (e.g. Images, spectra, ...).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4"/>
          <a:stretch/>
        </p:blipFill>
        <p:spPr>
          <a:xfrm>
            <a:off x="1095375" y="2362200"/>
            <a:ext cx="9886950" cy="399568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95350" y="1946275"/>
            <a:ext cx="10515600" cy="4603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SzPct val="45000"/>
              <a:buFont typeface="StarSymbol"/>
              <a:buNone/>
              <a:defRPr lang="en-GB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defPPr>
            <a:lvl1pPr marL="432000" marR="0" lvl="0" indent="-32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SzPct val="45000"/>
              <a:buFont typeface="StarSymbol"/>
              <a:buChar char="●"/>
              <a:tabLst/>
              <a:defRPr lang="en-GB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1pPr>
            <a:lvl2pPr marL="864000" marR="0" lvl="1" indent="-32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44"/>
              </a:spcAft>
              <a:buSzPct val="75000"/>
              <a:buFont typeface="StarSymbol"/>
              <a:buChar char="–"/>
              <a:defRPr lang="en-GB" sz="209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2pPr>
            <a:lvl3pPr marL="1295999" marR="0" lvl="2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35"/>
              </a:spcAft>
              <a:buSzPct val="45000"/>
              <a:buFont typeface="StarSymbol"/>
              <a:buChar char="●"/>
              <a:defRPr lang="en-GB" sz="209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3pPr>
            <a:lvl4pPr marL="1728000" marR="0" lvl="3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24"/>
              </a:spcAft>
              <a:buSzPct val="75000"/>
              <a:buFont typeface="StarSymbol"/>
              <a:buChar char="–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4pPr>
            <a:lvl5pPr marL="2160000" marR="0" lvl="4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5pPr>
            <a:lvl6pPr marL="2592000" marR="0" lvl="5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6pPr>
            <a:lvl7pPr marL="3024000" marR="0" lvl="6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7pPr>
            <a:lvl8pPr marL="3456000" marR="0" lvl="7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8pPr>
            <a:lvl9pPr marL="3887999" marR="0" lvl="8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9pPr>
          </a:lstStyle>
          <a:p>
            <a:pPr marL="108000" indent="0">
              <a:buFont typeface="StarSymbol"/>
              <a:buNone/>
            </a:pPr>
            <a:r>
              <a:rPr lang="it-CH" sz="2600" dirty="0">
                <a:latin typeface="+mn-lt"/>
              </a:rPr>
              <a:t>Can deal with inputs of arbitrary sizes with less parameters to learn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6725" y="6397625"/>
            <a:ext cx="10515600" cy="4603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SzPct val="45000"/>
              <a:buFont typeface="StarSymbol"/>
              <a:buNone/>
              <a:defRPr lang="en-GB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defPPr>
            <a:lvl1pPr marL="432000" marR="0" lvl="0" indent="-32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SzPct val="45000"/>
              <a:buFont typeface="StarSymbol"/>
              <a:buChar char="●"/>
              <a:tabLst/>
              <a:defRPr lang="en-GB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1pPr>
            <a:lvl2pPr marL="864000" marR="0" lvl="1" indent="-32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44"/>
              </a:spcAft>
              <a:buSzPct val="75000"/>
              <a:buFont typeface="StarSymbol"/>
              <a:buChar char="–"/>
              <a:defRPr lang="en-GB" sz="209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2pPr>
            <a:lvl3pPr marL="1295999" marR="0" lvl="2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35"/>
              </a:spcAft>
              <a:buSzPct val="45000"/>
              <a:buFont typeface="StarSymbol"/>
              <a:buChar char="●"/>
              <a:defRPr lang="en-GB" sz="209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3pPr>
            <a:lvl4pPr marL="1728000" marR="0" lvl="3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24"/>
              </a:spcAft>
              <a:buSzPct val="75000"/>
              <a:buFont typeface="StarSymbol"/>
              <a:buChar char="–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4pPr>
            <a:lvl5pPr marL="2160000" marR="0" lvl="4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5pPr>
            <a:lvl6pPr marL="2592000" marR="0" lvl="5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6pPr>
            <a:lvl7pPr marL="3024000" marR="0" lvl="6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7pPr>
            <a:lvl8pPr marL="3456000" marR="0" lvl="7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8pPr>
            <a:lvl9pPr marL="3887999" marR="0" lvl="8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9pPr>
          </a:lstStyle>
          <a:p>
            <a:pPr marL="108000" indent="0">
              <a:buFont typeface="StarSymbol"/>
              <a:buNone/>
            </a:pPr>
            <a:r>
              <a:rPr lang="it-CH" sz="2600" dirty="0">
                <a:latin typeface="+mn-lt"/>
              </a:rPr>
              <a:t>Problem with neural networks: interpretability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EA849F3A-7517-96D5-B7B5-A6F2F7C2061F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22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35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4">
                    <a:lumMod val="50000"/>
                  </a:schemeClr>
                </a:solidFill>
              </a:rPr>
              <a:t>[Extra] </a:t>
            </a:r>
            <a:r>
              <a:rPr lang="it-CH" b="1" dirty="0">
                <a:solidFill>
                  <a:schemeClr val="accent4">
                    <a:lumMod val="50000"/>
                  </a:schemeClr>
                </a:solidFill>
              </a:rPr>
              <a:t>Support Vector Machine (SVM)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029" y="1574701"/>
            <a:ext cx="11133686" cy="3168352"/>
          </a:xfrm>
        </p:spPr>
        <p:txBody>
          <a:bodyPr/>
          <a:lstStyle/>
          <a:p>
            <a:r>
              <a:rPr lang="en-US" alt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invented by V. </a:t>
            </a:r>
            <a:r>
              <a:rPr lang="en-US" alt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Vapnik</a:t>
            </a:r>
            <a:r>
              <a:rPr lang="en-US" alt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altLang="en-US" sz="2400" i="1" dirty="0">
                <a:latin typeface="Verdana" panose="020B0604030504040204" pitchFamily="34" charset="0"/>
                <a:ea typeface="Verdana" panose="020B0604030504040204" pitchFamily="34" charset="0"/>
              </a:rPr>
              <a:t>et al. </a:t>
            </a:r>
            <a:r>
              <a:rPr lang="en-US" alt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in the 1970s in Russia, but only known to the West in 1992 </a:t>
            </a:r>
          </a:p>
          <a:p>
            <a:r>
              <a:rPr lang="en-US" alt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linear classifier</a:t>
            </a:r>
            <a:r>
              <a:rPr lang="en-US" alt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finding a hyperplane to separate </a:t>
            </a:r>
            <a:r>
              <a:rPr lang="en-US" alt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two class</a:t>
            </a:r>
            <a:r>
              <a:rPr lang="en-US" alt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of data </a:t>
            </a:r>
          </a:p>
          <a:p>
            <a:r>
              <a:rPr lang="en-US" alt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Kernel functions</a:t>
            </a:r>
            <a:r>
              <a:rPr lang="en-US" alt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l-GR" altLang="en-US" sz="2400" i="1" dirty="0">
                <a:latin typeface="Verdana" panose="020B0604030504040204" pitchFamily="34" charset="0"/>
                <a:ea typeface="Verdana" panose="020B0604030504040204" pitchFamily="34" charset="0"/>
              </a:rPr>
              <a:t>Φ</a:t>
            </a:r>
            <a:r>
              <a:rPr lang="en-US" alt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) used for nonlinear separation</a:t>
            </a:r>
          </a:p>
        </p:txBody>
      </p:sp>
      <p:pic>
        <p:nvPicPr>
          <p:cNvPr id="2050" name="Picture 2" descr="C:\Users\Matteo\Documents\research\presentations\2015_computational_seminar\Kernel_Mach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164" y="3440635"/>
            <a:ext cx="7269435" cy="3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179380FD-9E91-47E9-4C2D-E41CFEC98820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23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41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b="1" dirty="0">
                <a:solidFill>
                  <a:schemeClr val="accent4">
                    <a:lumMod val="50000"/>
                  </a:schemeClr>
                </a:solidFill>
              </a:rPr>
              <a:t>Decision Trees (DT)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3513" y="6525344"/>
            <a:ext cx="8129345" cy="360040"/>
          </a:xfrm>
        </p:spPr>
        <p:txBody>
          <a:bodyPr/>
          <a:lstStyle/>
          <a:p>
            <a:pPr marL="108000" indent="0">
              <a:buNone/>
            </a:pPr>
            <a:r>
              <a:rPr lang="it-CH" sz="1400" i="1" dirty="0">
                <a:solidFill>
                  <a:srgbClr val="0070C0"/>
                </a:solidFill>
              </a:rPr>
              <a:t>azure.microsoft.com/en-us/documentation/articles/machine-learning-algorithm-choice</a:t>
            </a:r>
          </a:p>
        </p:txBody>
      </p:sp>
      <p:pic>
        <p:nvPicPr>
          <p:cNvPr id="5" name="Picture 2" descr="C:\Users\Matteo\Documents\research\presentations\2015_computational_seminar\tre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17"/>
          <a:stretch/>
        </p:blipFill>
        <p:spPr bwMode="auto">
          <a:xfrm>
            <a:off x="777768" y="1460685"/>
            <a:ext cx="5034456" cy="398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Matteo\Documents\research\presentations\2015_computational_seminar\tre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77"/>
          <a:stretch/>
        </p:blipFill>
        <p:spPr bwMode="auto">
          <a:xfrm>
            <a:off x="6137674" y="1770984"/>
            <a:ext cx="5255983" cy="326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775520" y="5556529"/>
            <a:ext cx="878497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CH" sz="2600" dirty="0"/>
              <a:t>Subdivides features space in sectors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CH" sz="2600" dirty="0"/>
              <a:t>Can overfit if space subdivision becomes too fine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D1A80C29-10AA-44DC-47B2-074D2E494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990" y="133288"/>
            <a:ext cx="2607427" cy="2210519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94556DF0-C8D0-34F5-DAC0-23E7651924EE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24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82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0"/>
            <a:ext cx="10515600" cy="1325563"/>
          </a:xfrm>
        </p:spPr>
        <p:txBody>
          <a:bodyPr/>
          <a:lstStyle/>
          <a:p>
            <a:r>
              <a:rPr lang="it-CH" b="1" u="sng" dirty="0">
                <a:solidFill>
                  <a:schemeClr val="accent4">
                    <a:lumMod val="50000"/>
                  </a:schemeClr>
                </a:solidFill>
              </a:rPr>
              <a:t>B</a:t>
            </a:r>
            <a:r>
              <a:rPr lang="it-CH" b="1" dirty="0">
                <a:solidFill>
                  <a:schemeClr val="accent4">
                    <a:lumMod val="50000"/>
                  </a:schemeClr>
                </a:solidFill>
              </a:rPr>
              <a:t>ootstrap </a:t>
            </a:r>
            <a:r>
              <a:rPr lang="it-CH" b="1" u="sng" dirty="0">
                <a:solidFill>
                  <a:schemeClr val="accent4">
                    <a:lumMod val="50000"/>
                  </a:schemeClr>
                </a:solidFill>
              </a:rPr>
              <a:t>Agg</a:t>
            </a:r>
            <a:r>
              <a:rPr lang="it-CH" b="1" dirty="0">
                <a:solidFill>
                  <a:schemeClr val="accent4">
                    <a:lumMod val="50000"/>
                  </a:schemeClr>
                </a:solidFill>
              </a:rPr>
              <a:t>regat</a:t>
            </a:r>
            <a:r>
              <a:rPr lang="it-CH" b="1" u="sng" dirty="0">
                <a:solidFill>
                  <a:schemeClr val="accent4">
                    <a:lumMod val="50000"/>
                  </a:schemeClr>
                </a:solidFill>
              </a:rPr>
              <a:t>ing</a:t>
            </a:r>
            <a:r>
              <a:rPr lang="it-CH" b="1" dirty="0">
                <a:solidFill>
                  <a:schemeClr val="accent4">
                    <a:lumMod val="50000"/>
                  </a:schemeClr>
                </a:solidFill>
              </a:rPr>
              <a:t> (Bagging)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529" y="3019493"/>
            <a:ext cx="4320480" cy="475697"/>
          </a:xfrm>
        </p:spPr>
        <p:txBody>
          <a:bodyPr>
            <a:normAutofit/>
          </a:bodyPr>
          <a:lstStyle/>
          <a:p>
            <a:pPr marL="108000" indent="0" algn="r">
              <a:lnSpc>
                <a:spcPct val="130000"/>
              </a:lnSpc>
              <a:buClr>
                <a:schemeClr val="tx1"/>
              </a:buClr>
              <a:buSzPct val="100000"/>
              <a:buNone/>
            </a:pPr>
            <a:r>
              <a:rPr lang="en-US" alt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training set </a:t>
            </a:r>
            <a:r>
              <a:rPr lang="en-US" altLang="en-US" sz="2000" i="1" dirty="0">
                <a:latin typeface="Verdana" panose="020B0604030504040204" pitchFamily="34" charset="0"/>
                <a:ea typeface="Verdana" panose="020B0604030504040204" pitchFamily="34" charset="0"/>
              </a:rPr>
              <a:t>D</a:t>
            </a:r>
            <a:r>
              <a:rPr lang="en-US" alt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with </a:t>
            </a:r>
            <a:r>
              <a:rPr lang="en-US" altLang="en-US" sz="2000" i="1" dirty="0">
                <a:latin typeface="Verdana" panose="020B0604030504040204" pitchFamily="34" charset="0"/>
                <a:ea typeface="Verdana" panose="020B0604030504040204" pitchFamily="34" charset="0"/>
              </a:rPr>
              <a:t>m</a:t>
            </a:r>
            <a:r>
              <a:rPr lang="en-US" alt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examples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4651" y="2015081"/>
            <a:ext cx="1099185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600" dirty="0"/>
              <a:t>Useful when a small change to training set causes large change in the output classifier (“learner is unstable”)</a:t>
            </a:r>
            <a:endParaRPr lang="it-CH" sz="2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75521" y="6513202"/>
            <a:ext cx="8363301" cy="4441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SzPct val="45000"/>
              <a:buFont typeface="StarSymbol"/>
              <a:buNone/>
              <a:defRPr lang="en-GB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defPPr>
            <a:lvl1pPr marL="432000" marR="0" lvl="0" indent="-324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SzPct val="45000"/>
              <a:buFont typeface="StarSymbol"/>
              <a:buChar char="●"/>
              <a:tabLst/>
              <a:defRPr lang="en-GB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1pPr>
            <a:lvl2pPr marL="864000" marR="0" lvl="1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244"/>
              </a:spcAft>
              <a:buSzPct val="75000"/>
              <a:buFont typeface="StarSymbol"/>
              <a:buChar char="–"/>
              <a:defRPr lang="en-GB" sz="209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2pPr>
            <a:lvl3pPr marL="1295999" marR="0" lvl="2" indent="-288000" algn="l" hangingPunct="1">
              <a:lnSpc>
                <a:spcPct val="100000"/>
              </a:lnSpc>
              <a:spcBef>
                <a:spcPts val="0"/>
              </a:spcBef>
              <a:spcAft>
                <a:spcPts val="935"/>
              </a:spcAft>
              <a:buSzPct val="45000"/>
              <a:buFont typeface="StarSymbol"/>
              <a:buChar char="●"/>
              <a:defRPr lang="en-GB" sz="209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3pPr>
            <a:lvl4pPr marL="1728000" marR="0" lvl="3" indent="-216000" algn="l" hangingPunct="1">
              <a:lnSpc>
                <a:spcPct val="100000"/>
              </a:lnSpc>
              <a:spcBef>
                <a:spcPts val="0"/>
              </a:spcBef>
              <a:spcAft>
                <a:spcPts val="624"/>
              </a:spcAft>
              <a:buSzPct val="75000"/>
              <a:buFont typeface="StarSymbol"/>
              <a:buChar char="–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4pPr>
            <a:lvl5pPr marL="2160000" marR="0" lvl="4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5pPr>
            <a:lvl6pPr marL="2592000" marR="0" lvl="5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6pPr>
            <a:lvl7pPr marL="3024000" marR="0" lvl="6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7pPr>
            <a:lvl8pPr marL="3456000" marR="0" lvl="7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8pPr>
            <a:lvl9pPr marL="3887999" marR="0" lvl="8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9pPr>
          </a:lstStyle>
          <a:p>
            <a:pPr marL="108000" indent="0">
              <a:buNone/>
            </a:pPr>
            <a:r>
              <a:rPr lang="en-US" sz="1400" dirty="0">
                <a:solidFill>
                  <a:srgbClr val="0070C0"/>
                </a:solidFill>
              </a:rPr>
              <a:t>L. </a:t>
            </a:r>
            <a:r>
              <a:rPr lang="en-US" sz="1400" dirty="0" err="1">
                <a:solidFill>
                  <a:srgbClr val="0070C0"/>
                </a:solidFill>
              </a:rPr>
              <a:t>Breiman</a:t>
            </a:r>
            <a:r>
              <a:rPr lang="en-US" sz="1400" dirty="0">
                <a:solidFill>
                  <a:srgbClr val="0070C0"/>
                </a:solidFill>
              </a:rPr>
              <a:t>, </a:t>
            </a:r>
            <a:r>
              <a:rPr lang="en-US" sz="1400" i="1" dirty="0">
                <a:solidFill>
                  <a:srgbClr val="0070C0"/>
                </a:solidFill>
              </a:rPr>
              <a:t>Bagging Predictors,</a:t>
            </a:r>
            <a:r>
              <a:rPr lang="en-US" sz="1400" dirty="0">
                <a:solidFill>
                  <a:srgbClr val="0070C0"/>
                </a:solidFill>
              </a:rPr>
              <a:t> in </a:t>
            </a:r>
            <a:r>
              <a:rPr lang="en-US" sz="1400" i="1" dirty="0">
                <a:solidFill>
                  <a:srgbClr val="0070C0"/>
                </a:solidFill>
              </a:rPr>
              <a:t>Machine </a:t>
            </a:r>
            <a:r>
              <a:rPr lang="en-US" sz="1400" dirty="0">
                <a:solidFill>
                  <a:srgbClr val="0070C0"/>
                </a:solidFill>
              </a:rPr>
              <a:t>Learning, Springer, 1996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4997" y="2991133"/>
          <a:ext cx="284436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6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CH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524997" y="3571662"/>
          <a:ext cx="284436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6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CH" sz="2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524997" y="4028862"/>
          <a:ext cx="284436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6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CH" sz="24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524997" y="4460910"/>
          <a:ext cx="284436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6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CH" sz="2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6020942" y="2991134"/>
            <a:ext cx="527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/>
              <a:t>D=</a:t>
            </a:r>
            <a:endParaRPr lang="it-CH" sz="2400" dirty="0"/>
          </a:p>
        </p:txBody>
      </p:sp>
      <p:sp>
        <p:nvSpPr>
          <p:cNvPr id="12" name="Rectangle 11"/>
          <p:cNvSpPr/>
          <p:nvPr/>
        </p:nvSpPr>
        <p:spPr>
          <a:xfrm>
            <a:off x="5732910" y="3567198"/>
            <a:ext cx="824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/>
              <a:t>S[0]=</a:t>
            </a:r>
            <a:endParaRPr lang="it-CH" sz="2400" dirty="0"/>
          </a:p>
        </p:txBody>
      </p:sp>
      <p:sp>
        <p:nvSpPr>
          <p:cNvPr id="13" name="Rectangle 12"/>
          <p:cNvSpPr/>
          <p:nvPr/>
        </p:nvSpPr>
        <p:spPr>
          <a:xfrm>
            <a:off x="5732910" y="3999246"/>
            <a:ext cx="824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/>
              <a:t>S[1]=</a:t>
            </a:r>
            <a:endParaRPr lang="it-CH" sz="2400" dirty="0"/>
          </a:p>
        </p:txBody>
      </p:sp>
      <p:sp>
        <p:nvSpPr>
          <p:cNvPr id="14" name="Rectangle 13"/>
          <p:cNvSpPr/>
          <p:nvPr/>
        </p:nvSpPr>
        <p:spPr>
          <a:xfrm>
            <a:off x="5732910" y="4431294"/>
            <a:ext cx="824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/>
              <a:t>S[2]=</a:t>
            </a:r>
            <a:endParaRPr lang="it-CH" sz="24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45293" y="5903962"/>
            <a:ext cx="11099006" cy="45666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SzPct val="45000"/>
              <a:buFont typeface="StarSymbol"/>
              <a:buNone/>
              <a:defRPr lang="en-GB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defPPr>
            <a:lvl1pPr marL="432000" marR="0" lvl="0" indent="-324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SzPct val="45000"/>
              <a:buFont typeface="StarSymbol"/>
              <a:buChar char="●"/>
              <a:tabLst/>
              <a:defRPr lang="en-GB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1pPr>
            <a:lvl2pPr marL="864000" marR="0" lvl="1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244"/>
              </a:spcAft>
              <a:buSzPct val="75000"/>
              <a:buFont typeface="StarSymbol"/>
              <a:buChar char="–"/>
              <a:defRPr lang="en-GB" sz="209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2pPr>
            <a:lvl3pPr marL="1295999" marR="0" lvl="2" indent="-288000" algn="l" hangingPunct="1">
              <a:lnSpc>
                <a:spcPct val="100000"/>
              </a:lnSpc>
              <a:spcBef>
                <a:spcPts val="0"/>
              </a:spcBef>
              <a:spcAft>
                <a:spcPts val="935"/>
              </a:spcAft>
              <a:buSzPct val="45000"/>
              <a:buFont typeface="StarSymbol"/>
              <a:buChar char="●"/>
              <a:defRPr lang="en-GB" sz="209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3pPr>
            <a:lvl4pPr marL="1728000" marR="0" lvl="3" indent="-216000" algn="l" hangingPunct="1">
              <a:lnSpc>
                <a:spcPct val="100000"/>
              </a:lnSpc>
              <a:spcBef>
                <a:spcPts val="0"/>
              </a:spcBef>
              <a:spcAft>
                <a:spcPts val="624"/>
              </a:spcAft>
              <a:buSzPct val="75000"/>
              <a:buFont typeface="StarSymbol"/>
              <a:buChar char="–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4pPr>
            <a:lvl5pPr marL="2160000" marR="0" lvl="4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5pPr>
            <a:lvl6pPr marL="2592000" marR="0" lvl="5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6pPr>
            <a:lvl7pPr marL="3024000" marR="0" lvl="6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7pPr>
            <a:lvl8pPr marL="3456000" marR="0" lvl="7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8pPr>
            <a:lvl9pPr marL="3887999" marR="0" lvl="8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9pPr>
          </a:lstStyle>
          <a:p>
            <a:pPr marL="108000" indent="0">
              <a:lnSpc>
                <a:spcPct val="130000"/>
              </a:lnSpc>
              <a:buClr>
                <a:schemeClr val="tx1"/>
              </a:buClr>
              <a:buSzPct val="100000"/>
              <a:buNone/>
            </a:pPr>
            <a:r>
              <a:rPr lang="en-US" altLang="en-US" sz="2000" b="1" dirty="0">
                <a:solidFill>
                  <a:schemeClr val="tx1"/>
                </a:solidFill>
              </a:rPr>
              <a:t>Training</a:t>
            </a:r>
            <a:r>
              <a:rPr lang="en-US" altLang="en-US" sz="2000" dirty="0">
                <a:solidFill>
                  <a:schemeClr val="tx1"/>
                </a:solidFill>
              </a:rPr>
              <a:t>: for every S, build a distinct classifier C using the same learning algorithm</a:t>
            </a:r>
            <a:endParaRPr lang="en-US" altLang="en-US" sz="2000" dirty="0">
              <a:solidFill>
                <a:schemeClr val="tx1"/>
              </a:solidFill>
              <a:sym typeface="Symbol" pitchFamily="18" charset="2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333310" y="3567198"/>
            <a:ext cx="971741" cy="1397769"/>
            <a:chOff x="8136763" y="2060848"/>
            <a:chExt cx="971741" cy="1397769"/>
          </a:xfrm>
        </p:grpSpPr>
        <p:sp>
          <p:nvSpPr>
            <p:cNvPr id="16" name="Rectangle 15"/>
            <p:cNvSpPr/>
            <p:nvPr/>
          </p:nvSpPr>
          <p:spPr>
            <a:xfrm>
              <a:off x="8136763" y="2060848"/>
              <a:ext cx="97174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→C[0]</a:t>
              </a:r>
              <a:endParaRPr lang="it-CH" sz="24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136763" y="2535287"/>
              <a:ext cx="97174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→C[1]</a:t>
              </a:r>
              <a:endParaRPr lang="it-CH" sz="2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136763" y="2996952"/>
              <a:ext cx="97174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→C[2]</a:t>
              </a:r>
              <a:endParaRPr lang="it-CH" sz="2400" dirty="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7765994" y="4777858"/>
            <a:ext cx="397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/>
              <a:t>…</a:t>
            </a:r>
            <a:endParaRPr lang="it-CH" sz="2400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069529" y="3682373"/>
            <a:ext cx="4320480" cy="8209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SzPct val="45000"/>
              <a:buFont typeface="StarSymbol"/>
              <a:buNone/>
              <a:defRPr lang="en-GB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defPPr>
            <a:lvl1pPr marL="432000" marR="0" lvl="0" indent="-324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SzPct val="45000"/>
              <a:buFont typeface="StarSymbol"/>
              <a:buChar char="●"/>
              <a:tabLst/>
              <a:defRPr lang="en-GB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1pPr>
            <a:lvl2pPr marL="864000" marR="0" lvl="1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244"/>
              </a:spcAft>
              <a:buSzPct val="75000"/>
              <a:buFont typeface="StarSymbol"/>
              <a:buChar char="–"/>
              <a:defRPr lang="en-GB" sz="209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2pPr>
            <a:lvl3pPr marL="1295999" marR="0" lvl="2" indent="-288000" algn="l" hangingPunct="1">
              <a:lnSpc>
                <a:spcPct val="100000"/>
              </a:lnSpc>
              <a:spcBef>
                <a:spcPts val="0"/>
              </a:spcBef>
              <a:spcAft>
                <a:spcPts val="935"/>
              </a:spcAft>
              <a:buSzPct val="45000"/>
              <a:buFont typeface="StarSymbol"/>
              <a:buChar char="●"/>
              <a:defRPr lang="en-GB" sz="209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3pPr>
            <a:lvl4pPr marL="1728000" marR="0" lvl="3" indent="-216000" algn="l" hangingPunct="1">
              <a:lnSpc>
                <a:spcPct val="100000"/>
              </a:lnSpc>
              <a:spcBef>
                <a:spcPts val="0"/>
              </a:spcBef>
              <a:spcAft>
                <a:spcPts val="624"/>
              </a:spcAft>
              <a:buSzPct val="75000"/>
              <a:buFont typeface="StarSymbol"/>
              <a:buChar char="–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4pPr>
            <a:lvl5pPr marL="2160000" marR="0" lvl="4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5pPr>
            <a:lvl6pPr marL="2592000" marR="0" lvl="5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6pPr>
            <a:lvl7pPr marL="3024000" marR="0" lvl="6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7pPr>
            <a:lvl8pPr marL="3456000" marR="0" lvl="7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8pPr>
            <a:lvl9pPr marL="3887999" marR="0" lvl="8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9pPr>
          </a:lstStyle>
          <a:p>
            <a:pPr marL="108000" indent="0" algn="r">
              <a:lnSpc>
                <a:spcPct val="130000"/>
              </a:lnSpc>
              <a:buClr>
                <a:schemeClr val="tx1"/>
              </a:buClr>
              <a:buSzPct val="100000"/>
              <a:buNone/>
            </a:pPr>
            <a:r>
              <a:rPr lang="en-US" altLang="en-US" sz="2000" dirty="0">
                <a:solidFill>
                  <a:schemeClr val="tx1"/>
                </a:solidFill>
              </a:rPr>
              <a:t>Create </a:t>
            </a:r>
            <a:r>
              <a:rPr lang="en-US" altLang="en-US" sz="2000" i="1" dirty="0">
                <a:solidFill>
                  <a:schemeClr val="tx1"/>
                </a:solidFill>
              </a:rPr>
              <a:t>N</a:t>
            </a:r>
            <a:r>
              <a:rPr lang="en-US" altLang="en-US" sz="2000" dirty="0">
                <a:solidFill>
                  <a:schemeClr val="tx1"/>
                </a:solidFill>
              </a:rPr>
              <a:t> bootstrap samples S drawing </a:t>
            </a:r>
            <a:r>
              <a:rPr lang="en-US" altLang="en-US" sz="2000" i="1" dirty="0">
                <a:solidFill>
                  <a:schemeClr val="tx1"/>
                </a:solidFill>
              </a:rPr>
              <a:t>m</a:t>
            </a:r>
            <a:r>
              <a:rPr lang="en-US" altLang="en-US" sz="2000" dirty="0">
                <a:solidFill>
                  <a:schemeClr val="tx1"/>
                </a:solidFill>
              </a:rPr>
              <a:t> random examples from </a:t>
            </a:r>
            <a:r>
              <a:rPr lang="en-US" altLang="en-US" sz="2000" i="1" dirty="0">
                <a:solidFill>
                  <a:schemeClr val="tx1"/>
                </a:solidFill>
              </a:rPr>
              <a:t>D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i="1" dirty="0">
                <a:solidFill>
                  <a:schemeClr val="tx1"/>
                </a:solidFill>
              </a:rPr>
              <a:t>with replacement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05967" y="1413070"/>
            <a:ext cx="110299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weighted sum of weak classifiers creates a single strong classifier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10C47F3E-F706-434A-8F3D-91D391335FFB}"/>
              </a:ext>
            </a:extLst>
          </p:cNvPr>
          <p:cNvGraphicFramePr>
            <a:graphicFrameLocks noGrp="1"/>
          </p:cNvGraphicFramePr>
          <p:nvPr/>
        </p:nvGraphicFramePr>
        <p:xfrm>
          <a:off x="6526395" y="5232394"/>
          <a:ext cx="284436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6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60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CH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CH" sz="24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43CA0CA7-5168-4CB5-925C-4B64BCF76AF6}"/>
              </a:ext>
            </a:extLst>
          </p:cNvPr>
          <p:cNvSpPr/>
          <p:nvPr/>
        </p:nvSpPr>
        <p:spPr>
          <a:xfrm>
            <a:off x="5734308" y="5238036"/>
            <a:ext cx="8675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/>
              <a:t>S[</a:t>
            </a:r>
            <a:r>
              <a:rPr lang="en-US" altLang="en-US" sz="2400" i="1" dirty="0"/>
              <a:t>N</a:t>
            </a:r>
            <a:r>
              <a:rPr lang="en-US" altLang="en-US" sz="2400" dirty="0"/>
              <a:t>]=</a:t>
            </a:r>
            <a:endParaRPr lang="it-CH" sz="2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FD27E0-1FE7-4876-8D1A-BE49C66A0132}"/>
              </a:ext>
            </a:extLst>
          </p:cNvPr>
          <p:cNvSpPr/>
          <p:nvPr/>
        </p:nvSpPr>
        <p:spPr>
          <a:xfrm>
            <a:off x="9334708" y="5246396"/>
            <a:ext cx="1015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/>
              <a:t>→C[</a:t>
            </a:r>
            <a:r>
              <a:rPr lang="en-US" altLang="en-US" sz="2400" i="1" dirty="0"/>
              <a:t>N</a:t>
            </a:r>
            <a:r>
              <a:rPr lang="en-US" altLang="en-US" sz="2400" dirty="0"/>
              <a:t>]</a:t>
            </a:r>
            <a:endParaRPr lang="it-CH" sz="2400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99EE6462-DA3D-65C1-03F7-C7193D6CAA3F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25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98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14" grpId="0"/>
      <p:bldP spid="15" grpId="0"/>
      <p:bldP spid="19" grpId="0"/>
      <p:bldP spid="21" grpId="0"/>
      <p:bldP spid="24" grpId="0"/>
      <p:bldP spid="26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b="1" dirty="0">
                <a:solidFill>
                  <a:schemeClr val="accent4">
                    <a:lumMod val="50000"/>
                  </a:schemeClr>
                </a:solidFill>
              </a:rPr>
              <a:t>[Extra]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5868" y="2036562"/>
            <a:ext cx="9686907" cy="3926088"/>
          </a:xfrm>
        </p:spPr>
        <p:txBody>
          <a:bodyPr>
            <a:normAutofit/>
          </a:bodyPr>
          <a:lstStyle/>
          <a:p>
            <a:r>
              <a:rPr lang="en-US" sz="2600" b="1" dirty="0">
                <a:latin typeface="Verdana" panose="020B0604030504040204" pitchFamily="34" charset="0"/>
                <a:ea typeface="Verdana" panose="020B0604030504040204" pitchFamily="34" charset="0"/>
              </a:rPr>
              <a:t>a weighted sum of weak classifiers creates a single strong classifier</a:t>
            </a:r>
          </a:p>
          <a:p>
            <a:endParaRPr lang="en-US" sz="26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it-CH" sz="2600" dirty="0">
                <a:latin typeface="Verdana" panose="020B0604030504040204" pitchFamily="34" charset="0"/>
                <a:ea typeface="Verdana" panose="020B0604030504040204" pitchFamily="34" charset="0"/>
              </a:rPr>
              <a:t>iteratively add classifiers to a pool, tweaked to give more importance to data misclassified by previous classifiers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</a:rPr>
              <a:t>Weights based on learners accuracy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419DEFD-DF3F-903C-59F9-D2029BBA448A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26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44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b="1" dirty="0">
                <a:solidFill>
                  <a:schemeClr val="accent4">
                    <a:lumMod val="50000"/>
                  </a:schemeClr>
                </a:solidFill>
              </a:rPr>
              <a:t>Random Forests (RF)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52" y="6429050"/>
            <a:ext cx="8228763" cy="384326"/>
          </a:xfrm>
        </p:spPr>
        <p:txBody>
          <a:bodyPr>
            <a:normAutofit/>
          </a:bodyPr>
          <a:lstStyle/>
          <a:p>
            <a:pPr marL="108000" indent="0">
              <a:buNone/>
            </a:pPr>
            <a:r>
              <a:rPr lang="it-CH" sz="1600" dirty="0">
                <a:solidFill>
                  <a:srgbClr val="0070C0"/>
                </a:solidFill>
              </a:rPr>
              <a:t>L. Breiman, </a:t>
            </a:r>
            <a:r>
              <a:rPr lang="it-CH" sz="1600" i="1" dirty="0">
                <a:solidFill>
                  <a:srgbClr val="0070C0"/>
                </a:solidFill>
              </a:rPr>
              <a:t>Random Forests</a:t>
            </a:r>
            <a:r>
              <a:rPr lang="it-CH" sz="1600" dirty="0">
                <a:solidFill>
                  <a:srgbClr val="0070C0"/>
                </a:solidFill>
              </a:rPr>
              <a:t>, Machine Learning, 2001</a:t>
            </a:r>
          </a:p>
        </p:txBody>
      </p:sp>
      <p:sp>
        <p:nvSpPr>
          <p:cNvPr id="5" name="Rectangle 4"/>
          <p:cNvSpPr/>
          <p:nvPr/>
        </p:nvSpPr>
        <p:spPr>
          <a:xfrm>
            <a:off x="132270" y="1706361"/>
            <a:ext cx="1155203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Data bagging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: creates </a:t>
            </a:r>
            <a:r>
              <a:rPr lang="en-US" sz="2800" i="1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decision trees trained on bagged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Feature bagging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: Given </a:t>
            </a:r>
            <a:r>
              <a:rPr lang="en-US" sz="2800" i="1" dirty="0"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features, every tree learns on </a:t>
            </a:r>
            <a:r>
              <a:rPr lang="en-US" sz="28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≪</a:t>
            </a:r>
            <a:r>
              <a:rPr lang="en-US" sz="28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randomly selected features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Classification based on </a:t>
            </a: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voting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of resulting </a:t>
            </a:r>
            <a:r>
              <a:rPr lang="en-US" sz="2800" i="1" dirty="0">
                <a:latin typeface="Helvetica" panose="020B0604020202020204" pitchFamily="34" charset="0"/>
                <a:cs typeface="Helvetica" panose="020B0604020202020204" pitchFamily="34" charset="0"/>
              </a:rPr>
              <a:t>forest</a:t>
            </a:r>
          </a:p>
        </p:txBody>
      </p:sp>
      <p:sp>
        <p:nvSpPr>
          <p:cNvPr id="6" name="Rectangle 5"/>
          <p:cNvSpPr/>
          <p:nvPr/>
        </p:nvSpPr>
        <p:spPr>
          <a:xfrm>
            <a:off x="576511" y="3958134"/>
            <a:ext cx="96944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Advantages: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does </a:t>
            </a:r>
            <a:r>
              <a:rPr lang="en-US" sz="2800" i="1" dirty="0">
                <a:latin typeface="Helvetica" panose="020B0604020202020204" pitchFamily="34" charset="0"/>
                <a:cs typeface="Helvetica" panose="020B0604020202020204" pitchFamily="34" charset="0"/>
              </a:rPr>
              <a:t>not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overfit</a:t>
            </a:r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Can handle thousands of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estimates what variables are important for classification</a:t>
            </a:r>
            <a:endParaRPr lang="it-CH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9802436-356A-5955-6997-FBA0EC60CC2F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27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51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b="1" dirty="0">
                <a:solidFill>
                  <a:schemeClr val="accent4">
                    <a:lumMod val="50000"/>
                  </a:schemeClr>
                </a:solidFill>
              </a:rPr>
              <a:t>How do I pick the best learning algorithm?</a:t>
            </a:r>
          </a:p>
        </p:txBody>
      </p:sp>
      <p:sp>
        <p:nvSpPr>
          <p:cNvPr id="7" name="Rectangle 6"/>
          <p:cNvSpPr/>
          <p:nvPr/>
        </p:nvSpPr>
        <p:spPr>
          <a:xfrm>
            <a:off x="814976" y="1844255"/>
            <a:ext cx="10216189" cy="361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sz="2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Learning algorithms quality criteria:</a:t>
            </a:r>
          </a:p>
          <a:p>
            <a:pPr>
              <a:lnSpc>
                <a:spcPct val="80000"/>
              </a:lnSpc>
            </a:pPr>
            <a:endParaRPr lang="en-US" altLang="en-US" sz="2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accuracy</a:t>
            </a:r>
            <a:r>
              <a:rPr lang="en-US" altLang="en-US" sz="2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percentage of correct classification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robustness</a:t>
            </a:r>
            <a:r>
              <a:rPr lang="en-US" altLang="en-US" sz="2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handling noise and missing values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efficiency: time to construct and use the model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scalability: efficiency in memory requirements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interpretability: how much the model is understandable 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560ACCCC-63FE-0253-D832-3A1E7CD3D953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28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934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33559" cy="1325563"/>
          </a:xfrm>
        </p:spPr>
        <p:txBody>
          <a:bodyPr/>
          <a:lstStyle/>
          <a:p>
            <a:r>
              <a:rPr lang="it-CH" b="1" dirty="0">
                <a:solidFill>
                  <a:schemeClr val="accent4">
                    <a:lumMod val="50000"/>
                  </a:schemeClr>
                </a:solidFill>
              </a:rPr>
              <a:t>[Extra] Accuracy and robustness benchmark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884" y="1751989"/>
            <a:ext cx="10378884" cy="888382"/>
          </a:xfrm>
        </p:spPr>
        <p:txBody>
          <a:bodyPr/>
          <a:lstStyle/>
          <a:p>
            <a:pPr marL="108000" indent="0">
              <a:buNone/>
            </a:pPr>
            <a:r>
              <a:rPr lang="it-CH" sz="2200" dirty="0"/>
              <a:t>R. Caruana </a:t>
            </a:r>
            <a:r>
              <a:rPr lang="it-CH" sz="2200" i="1" dirty="0"/>
              <a:t>et al.</a:t>
            </a:r>
            <a:r>
              <a:rPr lang="it-CH" sz="2200" dirty="0"/>
              <a:t> systematically tested learning algorithms against different datasets </a:t>
            </a:r>
            <a:endParaRPr lang="en-US" sz="22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31504" y="5445224"/>
            <a:ext cx="8640961" cy="8883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SzPct val="45000"/>
              <a:buFont typeface="StarSymbol"/>
              <a:buNone/>
              <a:defRPr lang="en-GB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defPPr>
            <a:lvl1pPr marL="432000" marR="0" lvl="0" indent="-324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SzPct val="45000"/>
              <a:buFont typeface="StarSymbol"/>
              <a:buChar char="●"/>
              <a:tabLst/>
              <a:defRPr lang="en-GB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1pPr>
            <a:lvl2pPr marL="864000" marR="0" lvl="1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244"/>
              </a:spcAft>
              <a:buSzPct val="75000"/>
              <a:buFont typeface="StarSymbol"/>
              <a:buChar char="–"/>
              <a:defRPr lang="en-GB" sz="209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2pPr>
            <a:lvl3pPr marL="1295999" marR="0" lvl="2" indent="-288000" algn="l" hangingPunct="1">
              <a:lnSpc>
                <a:spcPct val="100000"/>
              </a:lnSpc>
              <a:spcBef>
                <a:spcPts val="0"/>
              </a:spcBef>
              <a:spcAft>
                <a:spcPts val="935"/>
              </a:spcAft>
              <a:buSzPct val="45000"/>
              <a:buFont typeface="StarSymbol"/>
              <a:buChar char="●"/>
              <a:defRPr lang="en-GB" sz="209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3pPr>
            <a:lvl4pPr marL="1728000" marR="0" lvl="3" indent="-216000" algn="l" hangingPunct="1">
              <a:lnSpc>
                <a:spcPct val="100000"/>
              </a:lnSpc>
              <a:spcBef>
                <a:spcPts val="0"/>
              </a:spcBef>
              <a:spcAft>
                <a:spcPts val="624"/>
              </a:spcAft>
              <a:buSzPct val="75000"/>
              <a:buFont typeface="StarSymbol"/>
              <a:buChar char="–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4pPr>
            <a:lvl5pPr marL="2160000" marR="0" lvl="4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5pPr>
            <a:lvl6pPr marL="2592000" marR="0" lvl="5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6pPr>
            <a:lvl7pPr marL="3024000" marR="0" lvl="6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7pPr>
            <a:lvl8pPr marL="3456000" marR="0" lvl="7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8pPr>
            <a:lvl9pPr marL="3887999" marR="0" lvl="8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9pPr>
          </a:lstStyle>
          <a:p>
            <a:pPr marL="108000" indent="0">
              <a:buNone/>
            </a:pPr>
            <a:r>
              <a:rPr lang="it-CH" sz="1400" dirty="0">
                <a:solidFill>
                  <a:srgbClr val="0070C0"/>
                </a:solidFill>
              </a:rPr>
              <a:t>R. Caruana and A. Niculescu-Mizil, </a:t>
            </a:r>
            <a:r>
              <a:rPr lang="en-US" sz="1400" i="1" dirty="0">
                <a:solidFill>
                  <a:srgbClr val="0070C0"/>
                </a:solidFill>
              </a:rPr>
              <a:t>An Empirical Comparison of Supervised Learning Algorithm</a:t>
            </a:r>
            <a:r>
              <a:rPr lang="it-CH" sz="1400" dirty="0">
                <a:solidFill>
                  <a:srgbClr val="0070C0"/>
                </a:solidFill>
              </a:rPr>
              <a:t>, </a:t>
            </a:r>
            <a:r>
              <a:rPr lang="en-US" sz="1400" dirty="0">
                <a:solidFill>
                  <a:srgbClr val="0070C0"/>
                </a:solidFill>
              </a:rPr>
              <a:t>Proceedings of the 23rd International Con</a:t>
            </a:r>
            <a:r>
              <a:rPr lang="it-CH" sz="1400" dirty="0">
                <a:solidFill>
                  <a:srgbClr val="0070C0"/>
                </a:solidFill>
              </a:rPr>
              <a:t>ference on Machine Learning, 2006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35757" y="6021288"/>
            <a:ext cx="8363303" cy="8883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SzPct val="45000"/>
              <a:buFont typeface="StarSymbol"/>
              <a:buNone/>
              <a:defRPr lang="en-GB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defPPr>
            <a:lvl1pPr marL="432000" marR="0" lvl="0" indent="-324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SzPct val="45000"/>
              <a:buFont typeface="StarSymbol"/>
              <a:buChar char="●"/>
              <a:tabLst/>
              <a:defRPr lang="en-GB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1pPr>
            <a:lvl2pPr marL="864000" marR="0" lvl="1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244"/>
              </a:spcAft>
              <a:buSzPct val="75000"/>
              <a:buFont typeface="StarSymbol"/>
              <a:buChar char="–"/>
              <a:defRPr lang="en-GB" sz="209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2pPr>
            <a:lvl3pPr marL="1295999" marR="0" lvl="2" indent="-288000" algn="l" hangingPunct="1">
              <a:lnSpc>
                <a:spcPct val="100000"/>
              </a:lnSpc>
              <a:spcBef>
                <a:spcPts val="0"/>
              </a:spcBef>
              <a:spcAft>
                <a:spcPts val="935"/>
              </a:spcAft>
              <a:buSzPct val="45000"/>
              <a:buFont typeface="StarSymbol"/>
              <a:buChar char="●"/>
              <a:defRPr lang="en-GB" sz="209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3pPr>
            <a:lvl4pPr marL="1728000" marR="0" lvl="3" indent="-216000" algn="l" hangingPunct="1">
              <a:lnSpc>
                <a:spcPct val="100000"/>
              </a:lnSpc>
              <a:spcBef>
                <a:spcPts val="0"/>
              </a:spcBef>
              <a:spcAft>
                <a:spcPts val="624"/>
              </a:spcAft>
              <a:buSzPct val="75000"/>
              <a:buFont typeface="StarSymbol"/>
              <a:buChar char="–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4pPr>
            <a:lvl5pPr marL="2160000" marR="0" lvl="4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5pPr>
            <a:lvl6pPr marL="2592000" marR="0" lvl="5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6pPr>
            <a:lvl7pPr marL="3024000" marR="0" lvl="6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7pPr>
            <a:lvl8pPr marL="3456000" marR="0" lvl="7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8pPr>
            <a:lvl9pPr marL="3887999" marR="0" lvl="8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9pPr>
          </a:lstStyle>
          <a:p>
            <a:pPr marL="108000" indent="0">
              <a:buNone/>
            </a:pPr>
            <a:r>
              <a:rPr lang="it-CH" sz="1400" dirty="0">
                <a:solidFill>
                  <a:srgbClr val="0070C0"/>
                </a:solidFill>
              </a:rPr>
              <a:t>R. Caruana et al., </a:t>
            </a:r>
            <a:r>
              <a:rPr lang="en-US" sz="1400" i="1" dirty="0">
                <a:solidFill>
                  <a:srgbClr val="0070C0"/>
                </a:solidFill>
              </a:rPr>
              <a:t>An Empirical Evaluation of Supervised Learning in High Dimensions</a:t>
            </a:r>
            <a:r>
              <a:rPr lang="it-CH" sz="1400" dirty="0">
                <a:solidFill>
                  <a:srgbClr val="0070C0"/>
                </a:solidFill>
              </a:rPr>
              <a:t>, </a:t>
            </a:r>
            <a:r>
              <a:rPr lang="en-US" sz="1400" dirty="0">
                <a:solidFill>
                  <a:srgbClr val="0070C0"/>
                </a:solidFill>
              </a:rPr>
              <a:t>Proceedings of the 25rd International Con</a:t>
            </a:r>
            <a:r>
              <a:rPr lang="it-CH" sz="1400" dirty="0">
                <a:solidFill>
                  <a:srgbClr val="0070C0"/>
                </a:solidFill>
              </a:rPr>
              <a:t>ference on Machine Learning, 2008</a:t>
            </a:r>
            <a:endParaRPr lang="en-US" sz="1400" dirty="0">
              <a:solidFill>
                <a:srgbClr val="0070C0"/>
              </a:solidFill>
            </a:endParaRPr>
          </a:p>
        </p:txBody>
      </p:sp>
      <p:pic>
        <p:nvPicPr>
          <p:cNvPr id="5124" name="Picture 4" descr="C:\Users\Matteo\Documents\research\presentations\2015_computational_seminar\problems_lowdi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2374766"/>
            <a:ext cx="4464496" cy="271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Matteo\Documents\research\presentations\2015_computational_seminar\problem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410" y="2405649"/>
            <a:ext cx="4273078" cy="266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F77C6155-F95F-8E70-0C79-F9D8C50C9527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29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71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b="1" dirty="0">
                <a:solidFill>
                  <a:schemeClr val="accent4">
                    <a:lumMod val="50000"/>
                  </a:schemeClr>
                </a:solidFill>
              </a:rPr>
              <a:t>The Data Mining world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49350" y="1340768"/>
            <a:ext cx="9355162" cy="5832649"/>
            <a:chOff x="35496" y="1318439"/>
            <a:chExt cx="8928992" cy="5566945"/>
          </a:xfrm>
        </p:grpSpPr>
        <p:pic>
          <p:nvPicPr>
            <p:cNvPr id="1026" name="Picture 2" descr="C:\Users\Matteo\Documents\research\presentations\2015_computational_seminar\ml_map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1318439"/>
              <a:ext cx="8928992" cy="5566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67341" y="5877272"/>
              <a:ext cx="302433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CH" dirty="0">
                  <a:solidFill>
                    <a:schemeClr val="tx1"/>
                  </a:solidFill>
                </a:rPr>
                <a:t>From </a:t>
              </a:r>
              <a:r>
                <a:rPr lang="it-CH" b="1" dirty="0">
                  <a:solidFill>
                    <a:schemeClr val="tx1"/>
                  </a:solidFill>
                </a:rPr>
                <a:t>scikit-learn.org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732240" y="1412776"/>
              <a:ext cx="208823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</p:grpSp>
      <p:sp>
        <p:nvSpPr>
          <p:cNvPr id="3" name="Freeform 2"/>
          <p:cNvSpPr/>
          <p:nvPr/>
        </p:nvSpPr>
        <p:spPr>
          <a:xfrm>
            <a:off x="1400175" y="1371600"/>
            <a:ext cx="9620250" cy="4953000"/>
          </a:xfrm>
          <a:custGeom>
            <a:avLst/>
            <a:gdLst>
              <a:gd name="connsiteX0" fmla="*/ 400050 w 9620250"/>
              <a:gd name="connsiteY0" fmla="*/ 2009775 h 4953000"/>
              <a:gd name="connsiteX1" fmla="*/ 3105150 w 9620250"/>
              <a:gd name="connsiteY1" fmla="*/ 2476500 h 4953000"/>
              <a:gd name="connsiteX2" fmla="*/ 3524250 w 9620250"/>
              <a:gd name="connsiteY2" fmla="*/ 2305050 h 4953000"/>
              <a:gd name="connsiteX3" fmla="*/ 4143375 w 9620250"/>
              <a:gd name="connsiteY3" fmla="*/ 1952625 h 4953000"/>
              <a:gd name="connsiteX4" fmla="*/ 4229100 w 9620250"/>
              <a:gd name="connsiteY4" fmla="*/ 838200 h 4953000"/>
              <a:gd name="connsiteX5" fmla="*/ 3505200 w 9620250"/>
              <a:gd name="connsiteY5" fmla="*/ 0 h 4953000"/>
              <a:gd name="connsiteX6" fmla="*/ 9620250 w 9620250"/>
              <a:gd name="connsiteY6" fmla="*/ 9525 h 4953000"/>
              <a:gd name="connsiteX7" fmla="*/ 9210675 w 9620250"/>
              <a:gd name="connsiteY7" fmla="*/ 4953000 h 4953000"/>
              <a:gd name="connsiteX8" fmla="*/ 0 w 9620250"/>
              <a:gd name="connsiteY8" fmla="*/ 4953000 h 4953000"/>
              <a:gd name="connsiteX9" fmla="*/ 400050 w 9620250"/>
              <a:gd name="connsiteY9" fmla="*/ 2009775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20250" h="4953000">
                <a:moveTo>
                  <a:pt x="400050" y="2009775"/>
                </a:moveTo>
                <a:lnTo>
                  <a:pt x="3105150" y="2476500"/>
                </a:lnTo>
                <a:lnTo>
                  <a:pt x="3524250" y="2305050"/>
                </a:lnTo>
                <a:lnTo>
                  <a:pt x="4143375" y="1952625"/>
                </a:lnTo>
                <a:lnTo>
                  <a:pt x="4229100" y="838200"/>
                </a:lnTo>
                <a:lnTo>
                  <a:pt x="3505200" y="0"/>
                </a:lnTo>
                <a:lnTo>
                  <a:pt x="9620250" y="9525"/>
                </a:lnTo>
                <a:lnTo>
                  <a:pt x="9210675" y="4953000"/>
                </a:lnTo>
                <a:lnTo>
                  <a:pt x="0" y="4953000"/>
                </a:lnTo>
                <a:lnTo>
                  <a:pt x="400050" y="2009775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809CBD3-1D86-62BD-59E3-8850501AC405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3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702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82300" cy="1325563"/>
          </a:xfrm>
        </p:spPr>
        <p:txBody>
          <a:bodyPr/>
          <a:lstStyle/>
          <a:p>
            <a:r>
              <a:rPr lang="it-CH" b="1" dirty="0">
                <a:solidFill>
                  <a:schemeClr val="accent4">
                    <a:lumMod val="50000"/>
                  </a:schemeClr>
                </a:solidFill>
              </a:rPr>
              <a:t>[Extra]  Accuracy and robustness benchmark (2)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73394" y="1412776"/>
            <a:ext cx="9520084" cy="4526148"/>
          </a:xfrm>
        </p:spPr>
        <p:txBody>
          <a:bodyPr/>
          <a:lstStyle/>
          <a:p>
            <a:pPr marL="108000" indent="0">
              <a:buNone/>
            </a:pPr>
            <a:r>
              <a:rPr lang="it-CH" sz="2400" dirty="0"/>
              <a:t>Bootstrap analysis: all methods learn from of a random training subset, and get ranked by accuracy</a:t>
            </a:r>
          </a:p>
        </p:txBody>
      </p:sp>
      <p:pic>
        <p:nvPicPr>
          <p:cNvPr id="5122" name="Picture 2" descr="C:\Users\Matteo\Documents\research\presentations\2015_computational_seminar\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024" y="2276872"/>
            <a:ext cx="76454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Matteo\Documents\research\presentations\2015_computational_seminar\result_high_di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4509120"/>
            <a:ext cx="7516126" cy="215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6200000">
            <a:off x="1261061" y="5402332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/>
              <a:t>High dimensional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1071909" y="3214087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/>
              <a:t>Not high dimensional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1BF9A1A8-8B3B-5522-FF69-2A9E8F1670DE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30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69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b="1" dirty="0">
                <a:solidFill>
                  <a:schemeClr val="accent4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571" y="1456522"/>
            <a:ext cx="11070654" cy="42381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it-CH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it-CH" dirty="0">
                <a:latin typeface="Helvetica" panose="020B0604020202020204" pitchFamily="34" charset="0"/>
                <a:cs typeface="Helvetica" panose="020B0604020202020204" pitchFamily="34" charset="0"/>
              </a:rPr>
              <a:t>Know what algorithms do, what their limitations are, and how their parameters may affect results</a:t>
            </a:r>
          </a:p>
          <a:p>
            <a:endParaRPr lang="it-CH" sz="2800" b="1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it-CH" dirty="0">
                <a:latin typeface="Helvetica" panose="020B0604020202020204" pitchFamily="34" charset="0"/>
                <a:cs typeface="Helvetica" panose="020B0604020202020204" pitchFamily="34" charset="0"/>
              </a:rPr>
              <a:t>Pick your algorithm depending on the nature of your data</a:t>
            </a:r>
          </a:p>
          <a:p>
            <a:endParaRPr lang="it-CH" sz="2800" b="1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it-CH" sz="2800" dirty="0">
                <a:latin typeface="Helvetica" panose="020B0604020202020204" pitchFamily="34" charset="0"/>
                <a:cs typeface="Helvetica" panose="020B0604020202020204" pitchFamily="34" charset="0"/>
              </a:rPr>
              <a:t>Better data often beats better algorithms</a:t>
            </a:r>
          </a:p>
          <a:p>
            <a:endParaRPr lang="it-CH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it-CH" sz="2800" dirty="0">
                <a:latin typeface="Helvetica" panose="020B0604020202020204" pitchFamily="34" charset="0"/>
                <a:cs typeface="Helvetica" panose="020B0604020202020204" pitchFamily="34" charset="0"/>
              </a:rPr>
              <a:t>Getting started: consider Python!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14E20A09-D102-2ADE-C760-8302FF22C190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31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2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715" y="887896"/>
            <a:ext cx="6123143" cy="5082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Image" descr="Image"/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8000"/>
                    </a14:imgEffect>
                    <a14:imgEffect>
                      <a14:saturation sat="0"/>
                    </a14:imgEffect>
                    <a14:imgEffect>
                      <a14:brightnessContrast bright="12000" contrast="-32000"/>
                    </a14:imgEffect>
                  </a14:imgLayer>
                </a14:imgProps>
              </a:ext>
            </a:extLst>
          </a:blip>
          <a:srcRect r="21969"/>
          <a:stretch/>
        </p:blipFill>
        <p:spPr>
          <a:xfrm>
            <a:off x="2127874" y="3126703"/>
            <a:ext cx="3455803" cy="3210679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</p:pic>
      <p:pic>
        <p:nvPicPr>
          <p:cNvPr id="47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3883" y="1991417"/>
            <a:ext cx="2526449" cy="117135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76" name="f113move.mpg" descr="f113move.mpg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94367" y="2611213"/>
            <a:ext cx="4043206" cy="32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361;p56" descr="Google Shape;361;p56">
            <a:extLst>
              <a:ext uri="{FF2B5EF4-FFF2-40B4-BE49-F238E27FC236}">
                <a16:creationId xmlns:a16="http://schemas.microsoft.com/office/drawing/2014/main" id="{00669F7E-50F7-AD19-7254-E6D6186F1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441" y="1780235"/>
            <a:ext cx="1291134" cy="4885603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Label"/>
          <p:cNvSpPr txBox="1"/>
          <p:nvPr/>
        </p:nvSpPr>
        <p:spPr>
          <a:xfrm>
            <a:off x="1992740" y="1324229"/>
            <a:ext cx="319233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 defTabSz="914400">
              <a:defRPr sz="29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sz="2800" dirty="0"/>
              <a:t>Pixels colour</a:t>
            </a:r>
            <a:endParaRPr sz="2800" dirty="0"/>
          </a:p>
        </p:txBody>
      </p:sp>
      <p:sp>
        <p:nvSpPr>
          <p:cNvPr id="464" name="Line"/>
          <p:cNvSpPr/>
          <p:nvPr/>
        </p:nvSpPr>
        <p:spPr>
          <a:xfrm flipH="1">
            <a:off x="714375" y="1613488"/>
            <a:ext cx="1176278" cy="329612"/>
          </a:xfrm>
          <a:prstGeom prst="line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lIns="0" tIns="0" rIns="0" bIns="0"/>
          <a:lstStyle/>
          <a:p>
            <a:pPr defTabSz="457200">
              <a:defRPr sz="1400" b="0">
                <a:latin typeface="Arial"/>
                <a:ea typeface="Arial"/>
                <a:cs typeface="Arial"/>
                <a:sym typeface="Arial"/>
              </a:defRPr>
            </a:pPr>
            <a:endParaRPr sz="700" dirty="0"/>
          </a:p>
        </p:txBody>
      </p:sp>
      <p:sp>
        <p:nvSpPr>
          <p:cNvPr id="4" name="Label">
            <a:extLst>
              <a:ext uri="{FF2B5EF4-FFF2-40B4-BE49-F238E27FC236}">
                <a16:creationId xmlns:a16="http://schemas.microsoft.com/office/drawing/2014/main" id="{3BF45E88-BEE1-56EE-414E-13A534F8FC9F}"/>
              </a:ext>
            </a:extLst>
          </p:cNvPr>
          <p:cNvSpPr txBox="1"/>
          <p:nvPr/>
        </p:nvSpPr>
        <p:spPr>
          <a:xfrm>
            <a:off x="7049885" y="6216055"/>
            <a:ext cx="397116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 defTabSz="914400">
              <a:defRPr sz="29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sz="2800" dirty="0" err="1"/>
              <a:t>Interactomic</a:t>
            </a:r>
            <a:r>
              <a:rPr lang="en-GB" sz="2800" dirty="0"/>
              <a:t> distances</a:t>
            </a:r>
            <a:endParaRPr sz="2800" dirty="0"/>
          </a:p>
        </p:txBody>
      </p:sp>
      <p:sp>
        <p:nvSpPr>
          <p:cNvPr id="5" name="Label">
            <a:extLst>
              <a:ext uri="{FF2B5EF4-FFF2-40B4-BE49-F238E27FC236}">
                <a16:creationId xmlns:a16="http://schemas.microsoft.com/office/drawing/2014/main" id="{10554F3E-776B-AA0C-4E61-CD0D414CA014}"/>
              </a:ext>
            </a:extLst>
          </p:cNvPr>
          <p:cNvSpPr txBox="1"/>
          <p:nvPr/>
        </p:nvSpPr>
        <p:spPr>
          <a:xfrm>
            <a:off x="2737698" y="6257398"/>
            <a:ext cx="319233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 defTabSz="914400">
              <a:defRPr sz="29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sz="2800" dirty="0"/>
              <a:t>Torsional angles</a:t>
            </a:r>
            <a:endParaRPr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9B4B03-5346-A952-6737-EB5070956941}"/>
              </a:ext>
            </a:extLst>
          </p:cNvPr>
          <p:cNvSpPr txBox="1">
            <a:spLocks/>
          </p:cNvSpPr>
          <p:nvPr/>
        </p:nvSpPr>
        <p:spPr>
          <a:xfrm>
            <a:off x="514350" y="-374002"/>
            <a:ext cx="1056322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400" b="1" i="1" dirty="0">
                <a:solidFill>
                  <a:schemeClr val="accent4">
                    <a:lumMod val="50000"/>
                  </a:schemeClr>
                </a:solidFill>
              </a:rPr>
              <a:t>Features</a:t>
            </a:r>
            <a:r>
              <a:rPr lang="it-CH" sz="4400" b="1" dirty="0">
                <a:solidFill>
                  <a:schemeClr val="accent4">
                    <a:lumMod val="50000"/>
                  </a:schemeClr>
                </a:solidFill>
              </a:rPr>
              <a:t> are possible ways to represent data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EE91A4-5E9E-2D17-052E-7104562D7FDB}"/>
              </a:ext>
            </a:extLst>
          </p:cNvPr>
          <p:cNvGrpSpPr/>
          <p:nvPr/>
        </p:nvGrpSpPr>
        <p:grpSpPr>
          <a:xfrm>
            <a:off x="7509933" y="4461933"/>
            <a:ext cx="1532467" cy="254000"/>
            <a:chOff x="7509933" y="4461933"/>
            <a:chExt cx="1532467" cy="254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BCEE262-657B-A2EF-B962-2277E2237317}"/>
                </a:ext>
              </a:extLst>
            </p:cNvPr>
            <p:cNvCxnSpPr>
              <a:cxnSpLocks/>
            </p:cNvCxnSpPr>
            <p:nvPr/>
          </p:nvCxnSpPr>
          <p:spPr>
            <a:xfrm>
              <a:off x="7509933" y="4563533"/>
              <a:ext cx="719667" cy="8466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762F8F0-E18A-B2A0-0FCF-5EF9FE9E7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9933" y="4461933"/>
              <a:ext cx="1532467" cy="10160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0E3C14-9BE2-E852-F8B3-2E261F4ED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0600" y="4461933"/>
              <a:ext cx="431800" cy="25400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lide Number">
            <a:extLst>
              <a:ext uri="{FF2B5EF4-FFF2-40B4-BE49-F238E27FC236}">
                <a16:creationId xmlns:a16="http://schemas.microsoft.com/office/drawing/2014/main" id="{FAAF9F99-7CC7-59FC-18C2-C4B76FE861F7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4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53201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1599" fill="hold"/>
                                        <p:tgtEl>
                                          <p:spTgt spid="4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9" dur="1" fill="hold"/>
                                        <p:tgtEl>
                                          <p:spTgt spid="4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33" fill="hold" display="0">
                  <p:stCondLst>
                    <p:cond delay="indefinite"/>
                  </p:stCondLst>
                </p:cTn>
                <p:tgtEl>
                  <p:spTgt spid="476"/>
                </p:tgtEl>
              </p:cMediaNode>
            </p:video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roup"/>
          <p:cNvGrpSpPr/>
          <p:nvPr/>
        </p:nvGrpSpPr>
        <p:grpSpPr>
          <a:xfrm>
            <a:off x="2127874" y="3126703"/>
            <a:ext cx="4391426" cy="3210679"/>
            <a:chOff x="0" y="42245"/>
            <a:chExt cx="8782846" cy="6421354"/>
          </a:xfrm>
        </p:grpSpPr>
        <p:pic>
          <p:nvPicPr>
            <p:cNvPr id="465" name="Image" descr="Image"/>
            <p:cNvPicPr>
              <a:picLocks noChangeAspect="1"/>
            </p:cNvPicPr>
            <p:nvPr/>
          </p:nvPicPr>
          <p:blipFill rotWithShape="1">
            <a:blip r:embed="rId4"/>
            <a:srcRect r="843"/>
            <a:stretch/>
          </p:blipFill>
          <p:spPr>
            <a:xfrm>
              <a:off x="0" y="42245"/>
              <a:ext cx="8782846" cy="64213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8" name="1"/>
            <p:cNvSpPr txBox="1"/>
            <p:nvPr/>
          </p:nvSpPr>
          <p:spPr>
            <a:xfrm>
              <a:off x="1746933" y="302635"/>
              <a:ext cx="547056" cy="888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defTabSz="584200">
                <a:defRPr sz="2400"/>
              </a:lvl1pPr>
            </a:lstStyle>
            <a:p>
              <a:r>
                <a:rPr sz="1200"/>
                <a:t>1</a:t>
              </a:r>
            </a:p>
          </p:txBody>
        </p:sp>
        <p:sp>
          <p:nvSpPr>
            <p:cNvPr id="469" name="2"/>
            <p:cNvSpPr txBox="1"/>
            <p:nvPr/>
          </p:nvSpPr>
          <p:spPr>
            <a:xfrm>
              <a:off x="1991492" y="2442061"/>
              <a:ext cx="547056" cy="888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defTabSz="584200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sz="1200"/>
                <a:t>2</a:t>
              </a:r>
            </a:p>
          </p:txBody>
        </p:sp>
        <p:sp>
          <p:nvSpPr>
            <p:cNvPr id="470" name="3"/>
            <p:cNvSpPr txBox="1"/>
            <p:nvPr/>
          </p:nvSpPr>
          <p:spPr>
            <a:xfrm>
              <a:off x="4859156" y="1930462"/>
              <a:ext cx="547056" cy="888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defTabSz="584200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sz="1200"/>
                <a:t>3</a:t>
              </a:r>
            </a:p>
          </p:txBody>
        </p:sp>
      </p:grpSp>
      <p:pic>
        <p:nvPicPr>
          <p:cNvPr id="47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3883" y="1991417"/>
            <a:ext cx="2526449" cy="117135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76" name="f113move.mpg" descr="f113move.mpg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94367" y="2611213"/>
            <a:ext cx="4043206" cy="32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[-12008 kJ]…"/>
          <p:cNvSpPr txBox="1"/>
          <p:nvPr/>
        </p:nvSpPr>
        <p:spPr>
          <a:xfrm>
            <a:off x="10556314" y="2566458"/>
            <a:ext cx="1708380" cy="34576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numCol="1" anchor="ctr">
            <a:spAutoFit/>
          </a:bodyPr>
          <a:lstStyle/>
          <a:p>
            <a:pPr algn="ctr">
              <a:defRPr sz="28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>
                <a:latin typeface="Helvetica" panose="020B0604020202020204" pitchFamily="34" charset="0"/>
                <a:cs typeface="Helvetica" panose="020B0604020202020204" pitchFamily="34" charset="0"/>
              </a:rPr>
              <a:t>[-12008 kJ]</a:t>
            </a:r>
          </a:p>
          <a:p>
            <a:pPr algn="ctr">
              <a:defRPr sz="28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>
                <a:latin typeface="Helvetica" panose="020B0604020202020204" pitchFamily="34" charset="0"/>
                <a:cs typeface="Helvetica" panose="020B0604020202020204" pitchFamily="34" charset="0"/>
              </a:rPr>
              <a:t>[-12078 kJ]</a:t>
            </a:r>
          </a:p>
          <a:p>
            <a:pPr algn="ctr">
              <a:defRPr sz="28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>
                <a:latin typeface="Helvetica" panose="020B0604020202020204" pitchFamily="34" charset="0"/>
                <a:cs typeface="Helvetica" panose="020B0604020202020204" pitchFamily="34" charset="0"/>
              </a:rPr>
              <a:t>[-12045 kJ]</a:t>
            </a:r>
          </a:p>
          <a:p>
            <a:pPr algn="ctr">
              <a:defRPr sz="28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>
                <a:latin typeface="Helvetica" panose="020B0604020202020204" pitchFamily="34" charset="0"/>
                <a:cs typeface="Helvetica" panose="020B0604020202020204" pitchFamily="34" charset="0"/>
              </a:rPr>
              <a:t>[-12083 kJ]</a:t>
            </a:r>
          </a:p>
          <a:p>
            <a:pPr algn="ctr">
              <a:defRPr sz="28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>
                <a:latin typeface="Helvetica" panose="020B0604020202020204" pitchFamily="34" charset="0"/>
                <a:cs typeface="Helvetica" panose="020B0604020202020204" pitchFamily="34" charset="0"/>
              </a:rPr>
              <a:t>[-12062 kJ]</a:t>
            </a:r>
          </a:p>
          <a:p>
            <a:pPr algn="ctr">
              <a:defRPr sz="28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>
                <a:latin typeface="Helvetica" panose="020B0604020202020204" pitchFamily="34" charset="0"/>
                <a:cs typeface="Helvetica" panose="020B0604020202020204" pitchFamily="34" charset="0"/>
              </a:rPr>
              <a:t>[-12058 kJ]</a:t>
            </a:r>
          </a:p>
          <a:p>
            <a:pPr algn="ctr">
              <a:defRPr sz="28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algn="ctr">
              <a:defRPr sz="28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algn="ctr">
              <a:defRPr sz="28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algn="ctr">
              <a:defRPr sz="28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>
                <a:latin typeface="Helvetica" panose="020B0604020202020204" pitchFamily="34" charset="0"/>
                <a:cs typeface="Helvetica" panose="020B0604020202020204" pitchFamily="34" charset="0"/>
              </a:rPr>
              <a:t>[-12099 kJ]</a:t>
            </a:r>
          </a:p>
          <a:p>
            <a:pPr algn="ctr">
              <a:defRPr sz="28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>
                <a:latin typeface="Helvetica" panose="020B0604020202020204" pitchFamily="34" charset="0"/>
                <a:cs typeface="Helvetica" panose="020B0604020202020204" pitchFamily="34" charset="0"/>
              </a:rPr>
              <a:t>[-12093 kJ]</a:t>
            </a:r>
          </a:p>
        </p:txBody>
      </p:sp>
      <p:pic>
        <p:nvPicPr>
          <p:cNvPr id="3" name="Google Shape;361;p56" descr="Google Shape;361;p56">
            <a:extLst>
              <a:ext uri="{FF2B5EF4-FFF2-40B4-BE49-F238E27FC236}">
                <a16:creationId xmlns:a16="http://schemas.microsoft.com/office/drawing/2014/main" id="{00669F7E-50F7-AD19-7254-E6D6186F1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441" y="1780235"/>
            <a:ext cx="1291134" cy="4885603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Label"/>
          <p:cNvSpPr txBox="1"/>
          <p:nvPr/>
        </p:nvSpPr>
        <p:spPr>
          <a:xfrm>
            <a:off x="1992740" y="1324229"/>
            <a:ext cx="319233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 defTabSz="914400">
              <a:defRPr sz="29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sz="2800" dirty="0"/>
              <a:t>Labelled digits</a:t>
            </a:r>
            <a:endParaRPr sz="2800" dirty="0"/>
          </a:p>
        </p:txBody>
      </p:sp>
      <p:sp>
        <p:nvSpPr>
          <p:cNvPr id="464" name="Line"/>
          <p:cNvSpPr/>
          <p:nvPr/>
        </p:nvSpPr>
        <p:spPr>
          <a:xfrm flipH="1">
            <a:off x="1443789" y="1613487"/>
            <a:ext cx="446864" cy="377930"/>
          </a:xfrm>
          <a:prstGeom prst="line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lIns="0" tIns="0" rIns="0" bIns="0"/>
          <a:lstStyle/>
          <a:p>
            <a:pPr defTabSz="457200">
              <a:defRPr sz="1400" b="0">
                <a:latin typeface="Arial"/>
                <a:ea typeface="Arial"/>
                <a:cs typeface="Arial"/>
                <a:sym typeface="Arial"/>
              </a:defRPr>
            </a:pPr>
            <a:endParaRPr sz="700" dirty="0"/>
          </a:p>
        </p:txBody>
      </p:sp>
      <p:sp>
        <p:nvSpPr>
          <p:cNvPr id="4" name="Label">
            <a:extLst>
              <a:ext uri="{FF2B5EF4-FFF2-40B4-BE49-F238E27FC236}">
                <a16:creationId xmlns:a16="http://schemas.microsoft.com/office/drawing/2014/main" id="{3BF45E88-BEE1-56EE-414E-13A534F8FC9F}"/>
              </a:ext>
            </a:extLst>
          </p:cNvPr>
          <p:cNvSpPr txBox="1"/>
          <p:nvPr/>
        </p:nvSpPr>
        <p:spPr>
          <a:xfrm>
            <a:off x="7049885" y="6216055"/>
            <a:ext cx="397116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 defTabSz="914400">
              <a:defRPr sz="29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sz="2800" dirty="0"/>
              <a:t>Labelled Energies</a:t>
            </a:r>
            <a:endParaRPr sz="2800" dirty="0"/>
          </a:p>
        </p:txBody>
      </p:sp>
      <p:sp>
        <p:nvSpPr>
          <p:cNvPr id="5" name="Label">
            <a:extLst>
              <a:ext uri="{FF2B5EF4-FFF2-40B4-BE49-F238E27FC236}">
                <a16:creationId xmlns:a16="http://schemas.microsoft.com/office/drawing/2014/main" id="{10554F3E-776B-AA0C-4E61-CD0D414CA014}"/>
              </a:ext>
            </a:extLst>
          </p:cNvPr>
          <p:cNvSpPr txBox="1"/>
          <p:nvPr/>
        </p:nvSpPr>
        <p:spPr>
          <a:xfrm>
            <a:off x="2873887" y="6257398"/>
            <a:ext cx="319233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 defTabSz="914400">
              <a:defRPr sz="29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sz="2800" dirty="0"/>
              <a:t>Labelled states</a:t>
            </a:r>
            <a:endParaRPr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5D83C-43F3-6BC0-7CC1-3CD32BFC2A58}"/>
              </a:ext>
            </a:extLst>
          </p:cNvPr>
          <p:cNvSpPr txBox="1">
            <a:spLocks/>
          </p:cNvSpPr>
          <p:nvPr/>
        </p:nvSpPr>
        <p:spPr>
          <a:xfrm>
            <a:off x="255053" y="178448"/>
            <a:ext cx="11493826" cy="7784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400" b="1" i="1" dirty="0">
                <a:solidFill>
                  <a:schemeClr val="accent4">
                    <a:lumMod val="50000"/>
                  </a:schemeClr>
                </a:solidFill>
              </a:rPr>
              <a:t>Labels</a:t>
            </a:r>
            <a:r>
              <a:rPr lang="it-CH" sz="4400" b="1" dirty="0">
                <a:solidFill>
                  <a:schemeClr val="accent4">
                    <a:lumMod val="50000"/>
                  </a:schemeClr>
                </a:solidFill>
              </a:rPr>
              <a:t> assign featurised data to categories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CEBCD9-A2D0-A849-1A16-4E4EE1055B3B}"/>
              </a:ext>
            </a:extLst>
          </p:cNvPr>
          <p:cNvGrpSpPr/>
          <p:nvPr/>
        </p:nvGrpSpPr>
        <p:grpSpPr>
          <a:xfrm>
            <a:off x="7509933" y="4461933"/>
            <a:ext cx="1532467" cy="254000"/>
            <a:chOff x="7509933" y="4461933"/>
            <a:chExt cx="1532467" cy="254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CA71034-19B3-5224-AC0E-C23E2F6DA877}"/>
                </a:ext>
              </a:extLst>
            </p:cNvPr>
            <p:cNvCxnSpPr>
              <a:cxnSpLocks/>
            </p:cNvCxnSpPr>
            <p:nvPr/>
          </p:nvCxnSpPr>
          <p:spPr>
            <a:xfrm>
              <a:off x="7509933" y="4563533"/>
              <a:ext cx="719667" cy="8466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4E4BEF2-0FB7-BC81-B5D2-F081015096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9933" y="4461933"/>
              <a:ext cx="1532467" cy="10160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6FA8CF1-0C96-9C53-778C-1FD0F4DEA5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0600" y="4461933"/>
              <a:ext cx="431800" cy="25400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">
            <a:extLst>
              <a:ext uri="{FF2B5EF4-FFF2-40B4-BE49-F238E27FC236}">
                <a16:creationId xmlns:a16="http://schemas.microsoft.com/office/drawing/2014/main" id="{605A720C-F9B1-200C-A1E6-9F70357539B0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5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921013"/>
      </p:ext>
    </p:extLst>
  </p:cSld>
  <p:clrMapOvr>
    <a:masterClrMapping/>
  </p:clrMapOvr>
  <p:timing>
    <p:tnLst>
      <p:par>
        <p:cTn id="1" dur="indefinite" restart="never" fill="hold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7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56360"/>
            <a:ext cx="10515600" cy="1325563"/>
          </a:xfrm>
        </p:spPr>
        <p:txBody>
          <a:bodyPr/>
          <a:lstStyle/>
          <a:p>
            <a:r>
              <a:rPr lang="it-CH" b="1" dirty="0">
                <a:solidFill>
                  <a:schemeClr val="accent4">
                    <a:lumMod val="50000"/>
                  </a:schemeClr>
                </a:solidFill>
              </a:rPr>
              <a:t>Data Classification via 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143773"/>
            <a:ext cx="11201400" cy="2184542"/>
          </a:xfrm>
        </p:spPr>
        <p:txBody>
          <a:bodyPr/>
          <a:lstStyle/>
          <a:p>
            <a:r>
              <a:rPr lang="it-CH" sz="2400" dirty="0">
                <a:latin typeface="Verdana" panose="020B0604030504040204" pitchFamily="34" charset="0"/>
                <a:ea typeface="Verdana" panose="020B0604030504040204" pitchFamily="34" charset="0"/>
              </a:rPr>
              <a:t>take </a:t>
            </a:r>
            <a:r>
              <a:rPr lang="it-CH" sz="2400" b="1" dirty="0">
                <a:latin typeface="Verdana" panose="020B0604030504040204" pitchFamily="34" charset="0"/>
                <a:ea typeface="Verdana" panose="020B0604030504040204" pitchFamily="34" charset="0"/>
              </a:rPr>
              <a:t>labelled data</a:t>
            </a:r>
          </a:p>
          <a:p>
            <a:r>
              <a:rPr lang="it-CH" sz="2400" dirty="0">
                <a:latin typeface="Verdana" panose="020B0604030504040204" pitchFamily="34" charset="0"/>
                <a:ea typeface="Verdana" panose="020B0604030504040204" pitchFamily="34" charset="0"/>
              </a:rPr>
              <a:t>create an n-dimensional </a:t>
            </a:r>
            <a:r>
              <a:rPr lang="it-CH" sz="2400" b="1" dirty="0">
                <a:latin typeface="Verdana" panose="020B0604030504040204" pitchFamily="34" charset="0"/>
                <a:ea typeface="Verdana" panose="020B0604030504040204" pitchFamily="34" charset="0"/>
              </a:rPr>
              <a:t>feature vector</a:t>
            </a:r>
            <a:r>
              <a:rPr lang="it-CH" sz="2400" dirty="0">
                <a:latin typeface="Verdana" panose="020B0604030504040204" pitchFamily="34" charset="0"/>
                <a:ea typeface="Verdana" panose="020B0604030504040204" pitchFamily="34" charset="0"/>
              </a:rPr>
              <a:t> from data</a:t>
            </a:r>
          </a:p>
          <a:p>
            <a:r>
              <a:rPr lang="it-CH" sz="2400" dirty="0">
                <a:latin typeface="Verdana" panose="020B0604030504040204" pitchFamily="34" charset="0"/>
                <a:ea typeface="Verdana" panose="020B0604030504040204" pitchFamily="34" charset="0"/>
              </a:rPr>
              <a:t>Separate «feature space» in different regions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42950" y="3394444"/>
            <a:ext cx="3639962" cy="2990640"/>
            <a:chOff x="107504" y="3573016"/>
            <a:chExt cx="2846658" cy="2338851"/>
          </a:xfrm>
        </p:grpSpPr>
        <p:pic>
          <p:nvPicPr>
            <p:cNvPr id="8194" name="Picture 2" descr="C:\Users\Matteo\Documents\research\presentations\2015_computational_seminar\cat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6122" y="4116847"/>
              <a:ext cx="998040" cy="680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5" name="Picture 3" descr="C:\Users\Matteo\Documents\research\presentations\2015_computational_seminar\dog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22" y="3573016"/>
              <a:ext cx="992733" cy="1488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C:\Users\Matteo\Documents\research\presentations\2015_computational_seminar\dog2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2146" y="5013176"/>
              <a:ext cx="735622" cy="898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7" name="Picture 5" descr="C:\Users\Matteo\Documents\research\presentations\2015_computational_seminar\dog1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018" y="5205403"/>
              <a:ext cx="996532" cy="663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C:\Users\Matteo\Documents\research\presentations\2015_computational_seminar\cat3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5157192"/>
              <a:ext cx="1056530" cy="702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9" name="Picture 7" descr="C:\Users\Matteo\Documents\research\presentations\2015_computational_seminar\cat2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002" y="4115574"/>
              <a:ext cx="1135063" cy="756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7" name="Group 86"/>
          <p:cNvGrpSpPr/>
          <p:nvPr/>
        </p:nvGrpSpPr>
        <p:grpSpPr>
          <a:xfrm>
            <a:off x="4583832" y="4331614"/>
            <a:ext cx="2007034" cy="1631216"/>
            <a:chOff x="3059832" y="4331614"/>
            <a:chExt cx="2007034" cy="1631216"/>
          </a:xfrm>
        </p:grpSpPr>
        <p:sp>
          <p:nvSpPr>
            <p:cNvPr id="5" name="TextBox 4"/>
            <p:cNvSpPr txBox="1"/>
            <p:nvPr/>
          </p:nvSpPr>
          <p:spPr>
            <a:xfrm>
              <a:off x="3707904" y="4331614"/>
              <a:ext cx="1358962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CH" sz="2000" dirty="0"/>
                <a:t>Weight</a:t>
              </a:r>
            </a:p>
            <a:p>
              <a:r>
                <a:rPr lang="it-CH" sz="2000" dirty="0"/>
                <a:t>Legs length</a:t>
              </a:r>
            </a:p>
            <a:p>
              <a:r>
                <a:rPr lang="it-CH" sz="2000" dirty="0"/>
                <a:t>Tail length</a:t>
              </a:r>
            </a:p>
            <a:p>
              <a:r>
                <a:rPr lang="it-CH" sz="2000" dirty="0"/>
                <a:t>Eye color</a:t>
              </a:r>
            </a:p>
            <a:p>
              <a:r>
                <a:rPr lang="it-CH" sz="2000" dirty="0"/>
                <a:t>...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059832" y="5088027"/>
              <a:ext cx="5760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6672065" y="3816531"/>
            <a:ext cx="3743813" cy="2586898"/>
            <a:chOff x="5220072" y="3816531"/>
            <a:chExt cx="3743813" cy="2586898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5220072" y="5085200"/>
              <a:ext cx="5760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>
              <a:off x="5893098" y="3816531"/>
              <a:ext cx="3070787" cy="2586898"/>
              <a:chOff x="5818120" y="3851691"/>
              <a:chExt cx="2705217" cy="2278938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 flipV="1">
                <a:off x="6156176" y="4067780"/>
                <a:ext cx="0" cy="179204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6156176" y="5868550"/>
                <a:ext cx="230425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7550617" y="4961700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59156" y="4737292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811556" y="4889692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876256" y="5805264"/>
                <a:ext cx="753533" cy="3253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CH" dirty="0"/>
                  <a:t>Weight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16200000">
                <a:off x="5477504" y="4855248"/>
                <a:ext cx="1006596" cy="325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CH" dirty="0"/>
                  <a:t>Tail length</a:t>
                </a: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7703017" y="5114100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7855417" y="4601660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7380312" y="5249732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7190577" y="5373216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020272" y="5525616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8126681" y="5589240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7550617" y="5465756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7622625" y="5301208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7334593" y="5445224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7956376" y="5373216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8100392" y="5157192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7838649" y="5517232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7910657" y="5013176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6732240" y="5537764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6948264" y="5373216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7172672" y="5157192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7478609" y="5105716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7190577" y="5589240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7478609" y="5661248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7910657" y="4725144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7478609" y="4601660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7172672" y="5678016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7236296" y="4889692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6830537" y="5373216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982937" y="5229200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876256" y="5013176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660232" y="4797152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6588224" y="5013176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7046561" y="4797152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6660232" y="5301208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6542505" y="4653136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758529" y="4581128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6830537" y="4817684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7118569" y="4581128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6902545" y="4601660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7478609" y="4817684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6758529" y="5105716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6902545" y="4437112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7190577" y="4725144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7262585" y="4385636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7262585" y="4581128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092280" y="4941168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614513" y="4457644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6614513" y="5229200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6974553" y="5085184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8016383" y="4018389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8034099" y="4247758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049977" y="3851691"/>
                <a:ext cx="473360" cy="325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CH" dirty="0"/>
                  <a:t>dog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8049979" y="4067780"/>
                <a:ext cx="410489" cy="325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CH" dirty="0"/>
                  <a:t>cat</a:t>
                </a:r>
              </a:p>
            </p:txBody>
          </p:sp>
        </p:grpSp>
      </p:grpSp>
      <p:cxnSp>
        <p:nvCxnSpPr>
          <p:cNvPr id="23" name="Straight Connector 22"/>
          <p:cNvCxnSpPr/>
          <p:nvPr/>
        </p:nvCxnSpPr>
        <p:spPr>
          <a:xfrm flipH="1">
            <a:off x="8066508" y="4359558"/>
            <a:ext cx="1591190" cy="1632855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3061646" y="3979898"/>
            <a:ext cx="231254" cy="276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DB3DA61-F594-4FFB-B9EF-3A215AAFD6F4}"/>
              </a:ext>
            </a:extLst>
          </p:cNvPr>
          <p:cNvSpPr txBox="1"/>
          <p:nvPr/>
        </p:nvSpPr>
        <p:spPr>
          <a:xfrm>
            <a:off x="773274" y="4971494"/>
            <a:ext cx="537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CH" dirty="0"/>
              <a:t>dog</a:t>
            </a:r>
            <a:endParaRPr lang="en-GB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8B96D16-73E5-4E9A-9294-F5BBC3344ECF}"/>
              </a:ext>
            </a:extLst>
          </p:cNvPr>
          <p:cNvSpPr txBox="1"/>
          <p:nvPr/>
        </p:nvSpPr>
        <p:spPr>
          <a:xfrm>
            <a:off x="3797126" y="5327664"/>
            <a:ext cx="537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CH" dirty="0"/>
              <a:t>dog</a:t>
            </a:r>
            <a:endParaRPr lang="en-GB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8EDF37D-3481-48DF-B2DF-E94198EFE2A7}"/>
              </a:ext>
            </a:extLst>
          </p:cNvPr>
          <p:cNvSpPr txBox="1"/>
          <p:nvPr/>
        </p:nvSpPr>
        <p:spPr>
          <a:xfrm>
            <a:off x="2600661" y="5681009"/>
            <a:ext cx="537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CH" dirty="0"/>
              <a:t>dog</a:t>
            </a:r>
            <a:endParaRPr lang="en-GB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EA29202-8D1D-46D3-A69C-A88A96ACA191}"/>
              </a:ext>
            </a:extLst>
          </p:cNvPr>
          <p:cNvSpPr txBox="1"/>
          <p:nvPr/>
        </p:nvSpPr>
        <p:spPr>
          <a:xfrm>
            <a:off x="709937" y="5869128"/>
            <a:ext cx="537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CH" dirty="0"/>
              <a:t>cat</a:t>
            </a:r>
            <a:endParaRPr lang="en-GB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4A6B1E6-2860-464D-95C4-E2F1B18BF394}"/>
              </a:ext>
            </a:extLst>
          </p:cNvPr>
          <p:cNvSpPr txBox="1"/>
          <p:nvPr/>
        </p:nvSpPr>
        <p:spPr>
          <a:xfrm>
            <a:off x="2540919" y="4092876"/>
            <a:ext cx="537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CH" dirty="0"/>
              <a:t>cat</a:t>
            </a:r>
            <a:endParaRPr lang="en-GB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643BA9A-6664-4E40-BA6D-B6A078D8198D}"/>
              </a:ext>
            </a:extLst>
          </p:cNvPr>
          <p:cNvSpPr txBox="1"/>
          <p:nvPr/>
        </p:nvSpPr>
        <p:spPr>
          <a:xfrm>
            <a:off x="3191400" y="4630448"/>
            <a:ext cx="537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CH" dirty="0"/>
              <a:t>cat</a:t>
            </a:r>
            <a:endParaRPr lang="en-GB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4CD2F64-9E74-8525-CAA2-6500243D6B7C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6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1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56360"/>
            <a:ext cx="10515600" cy="1325563"/>
          </a:xfrm>
        </p:spPr>
        <p:txBody>
          <a:bodyPr/>
          <a:lstStyle/>
          <a:p>
            <a:r>
              <a:rPr lang="it-CH" b="1" dirty="0">
                <a:solidFill>
                  <a:schemeClr val="accent4">
                    <a:lumMod val="50000"/>
                  </a:schemeClr>
                </a:solidFill>
              </a:rPr>
              <a:t>Data Classification via 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143773"/>
            <a:ext cx="11201400" cy="2184542"/>
          </a:xfrm>
        </p:spPr>
        <p:txBody>
          <a:bodyPr/>
          <a:lstStyle/>
          <a:p>
            <a:r>
              <a:rPr lang="it-CH" sz="2400" dirty="0">
                <a:latin typeface="Verdana" panose="020B0604030504040204" pitchFamily="34" charset="0"/>
                <a:ea typeface="Verdana" panose="020B0604030504040204" pitchFamily="34" charset="0"/>
              </a:rPr>
              <a:t>take </a:t>
            </a:r>
            <a:r>
              <a:rPr lang="it-CH" sz="2400" b="1" dirty="0">
                <a:latin typeface="Verdana" panose="020B0604030504040204" pitchFamily="34" charset="0"/>
                <a:ea typeface="Verdana" panose="020B0604030504040204" pitchFamily="34" charset="0"/>
              </a:rPr>
              <a:t>labelled data</a:t>
            </a:r>
          </a:p>
          <a:p>
            <a:r>
              <a:rPr lang="it-CH" sz="2400" dirty="0">
                <a:latin typeface="Verdana" panose="020B0604030504040204" pitchFamily="34" charset="0"/>
                <a:ea typeface="Verdana" panose="020B0604030504040204" pitchFamily="34" charset="0"/>
              </a:rPr>
              <a:t>create an n-dimensional </a:t>
            </a:r>
            <a:r>
              <a:rPr lang="it-CH" sz="2400" b="1" dirty="0">
                <a:latin typeface="Verdana" panose="020B0604030504040204" pitchFamily="34" charset="0"/>
                <a:ea typeface="Verdana" panose="020B0604030504040204" pitchFamily="34" charset="0"/>
              </a:rPr>
              <a:t>feature vector</a:t>
            </a:r>
            <a:r>
              <a:rPr lang="it-CH" sz="2400" dirty="0">
                <a:latin typeface="Verdana" panose="020B0604030504040204" pitchFamily="34" charset="0"/>
                <a:ea typeface="Verdana" panose="020B0604030504040204" pitchFamily="34" charset="0"/>
              </a:rPr>
              <a:t> from data</a:t>
            </a:r>
          </a:p>
          <a:p>
            <a:r>
              <a:rPr lang="it-CH" sz="2400" dirty="0">
                <a:latin typeface="Verdana" panose="020B0604030504040204" pitchFamily="34" charset="0"/>
                <a:ea typeface="Verdana" panose="020B0604030504040204" pitchFamily="34" charset="0"/>
              </a:rPr>
              <a:t>Separate «feature space» in different regions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4583832" y="4331614"/>
            <a:ext cx="2007034" cy="1631216"/>
            <a:chOff x="3059832" y="4331614"/>
            <a:chExt cx="2007034" cy="1631216"/>
          </a:xfrm>
        </p:grpSpPr>
        <p:sp>
          <p:nvSpPr>
            <p:cNvPr id="5" name="TextBox 4"/>
            <p:cNvSpPr txBox="1"/>
            <p:nvPr/>
          </p:nvSpPr>
          <p:spPr>
            <a:xfrm>
              <a:off x="3707904" y="4331614"/>
              <a:ext cx="1358962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CH" sz="2000" dirty="0"/>
                <a:t>Weight</a:t>
              </a:r>
            </a:p>
            <a:p>
              <a:r>
                <a:rPr lang="it-CH" sz="2000" dirty="0"/>
                <a:t>Legs length</a:t>
              </a:r>
            </a:p>
            <a:p>
              <a:r>
                <a:rPr lang="it-CH" sz="2000" dirty="0"/>
                <a:t>Tail length</a:t>
              </a:r>
            </a:p>
            <a:p>
              <a:r>
                <a:rPr lang="it-CH" sz="2000" dirty="0"/>
                <a:t>Eye color</a:t>
              </a:r>
            </a:p>
            <a:p>
              <a:r>
                <a:rPr lang="it-CH" sz="2000" dirty="0"/>
                <a:t>...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059832" y="5088027"/>
              <a:ext cx="5760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6672065" y="3816531"/>
            <a:ext cx="3743813" cy="2586898"/>
            <a:chOff x="5220072" y="3816531"/>
            <a:chExt cx="3743813" cy="2586898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5220072" y="5085200"/>
              <a:ext cx="5760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>
              <a:off x="5893098" y="3816531"/>
              <a:ext cx="3070787" cy="2586898"/>
              <a:chOff x="5818120" y="3851691"/>
              <a:chExt cx="2705217" cy="2278938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 flipV="1">
                <a:off x="6156176" y="4067780"/>
                <a:ext cx="0" cy="179204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6156176" y="5868550"/>
                <a:ext cx="230425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7550617" y="4961700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59156" y="4737292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811556" y="4889692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876256" y="5805264"/>
                <a:ext cx="753533" cy="3253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CH" dirty="0"/>
                  <a:t>Weight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16200000">
                <a:off x="5477504" y="4855248"/>
                <a:ext cx="1006596" cy="325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CH" dirty="0"/>
                  <a:t>Tail length</a:t>
                </a: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7703017" y="5114100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7855417" y="4601660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7380312" y="5249732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7190577" y="5373216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020272" y="5525616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8126681" y="5589240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7550617" y="5465756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7622625" y="5301208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7334593" y="5445224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7956376" y="5373216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8100392" y="5157192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7838649" y="5517232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7910657" y="5013176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6732240" y="5537764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6948264" y="5373216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7172672" y="5157192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7478609" y="5105716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7190577" y="5589240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7478609" y="5661248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7910657" y="4725144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7478609" y="4601660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7172672" y="5678016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7236296" y="4889692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6830537" y="5373216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982937" y="5229200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876256" y="5013176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660232" y="4797152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6588224" y="5013176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7046561" y="4797152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6660232" y="5301208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6542505" y="4653136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758529" y="4581128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6830537" y="4817684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7118569" y="4581128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6902545" y="4601660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7478609" y="4817684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6758529" y="5105716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6902545" y="4437112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7190577" y="4725144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7262585" y="4385636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7262585" y="4581128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092280" y="4941168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614513" y="4457644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6614513" y="5229200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6974553" y="5085184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dirty="0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8016383" y="4018389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8034099" y="4247758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049977" y="3851691"/>
                <a:ext cx="473360" cy="325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CH" dirty="0"/>
                  <a:t>dog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8049979" y="4067780"/>
                <a:ext cx="410489" cy="325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CH" dirty="0"/>
                  <a:t>cat</a:t>
                </a:r>
              </a:p>
            </p:txBody>
          </p:sp>
        </p:grpSp>
      </p:grpSp>
      <p:pic>
        <p:nvPicPr>
          <p:cNvPr id="10" name="Picture 9" descr="A dog lying down&#10;&#10;Description automatically generated with medium confidence">
            <a:extLst>
              <a:ext uri="{FF2B5EF4-FFF2-40B4-BE49-F238E27FC236}">
                <a16:creationId xmlns:a16="http://schemas.microsoft.com/office/drawing/2014/main" id="{2BB1E899-924D-4FCE-B125-9FCE48111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14" y="4021582"/>
            <a:ext cx="3475929" cy="212611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8F1991E-7A96-4E3F-9D77-0DDCC838139B}"/>
              </a:ext>
            </a:extLst>
          </p:cNvPr>
          <p:cNvCxnSpPr/>
          <p:nvPr/>
        </p:nvCxnSpPr>
        <p:spPr>
          <a:xfrm>
            <a:off x="10308357" y="5088027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84AF82-4314-4D68-8D9A-973DF4B825A2}"/>
              </a:ext>
            </a:extLst>
          </p:cNvPr>
          <p:cNvSpPr txBox="1"/>
          <p:nvPr/>
        </p:nvSpPr>
        <p:spPr>
          <a:xfrm>
            <a:off x="10974736" y="4817596"/>
            <a:ext cx="1714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CH" sz="2400" b="1" dirty="0"/>
              <a:t>Dog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5FD1D1C-D5C3-41C0-889D-B3F6B6FDB15E}"/>
              </a:ext>
            </a:extLst>
          </p:cNvPr>
          <p:cNvSpPr txBox="1"/>
          <p:nvPr/>
        </p:nvSpPr>
        <p:spPr>
          <a:xfrm>
            <a:off x="2160953" y="4331614"/>
            <a:ext cx="1714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CH" sz="2400" b="1" dirty="0"/>
              <a:t>?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A5584A5-51AA-4B8D-83EC-EB4DB820F5D0}"/>
              </a:ext>
            </a:extLst>
          </p:cNvPr>
          <p:cNvCxnSpPr/>
          <p:nvPr/>
        </p:nvCxnSpPr>
        <p:spPr>
          <a:xfrm flipH="1">
            <a:off x="8066508" y="4359558"/>
            <a:ext cx="1591190" cy="1632855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Star: 5 Points 76">
            <a:extLst>
              <a:ext uri="{FF2B5EF4-FFF2-40B4-BE49-F238E27FC236}">
                <a16:creationId xmlns:a16="http://schemas.microsoft.com/office/drawing/2014/main" id="{33D4B4D1-5F2C-4356-9BF2-5F3124B1CC1A}"/>
              </a:ext>
            </a:extLst>
          </p:cNvPr>
          <p:cNvSpPr/>
          <p:nvPr/>
        </p:nvSpPr>
        <p:spPr>
          <a:xfrm>
            <a:off x="9045928" y="4955150"/>
            <a:ext cx="164441" cy="148700"/>
          </a:xfrm>
          <a:prstGeom prst="star5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66949D6-14DD-5C43-52F1-CAF7402E00AF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7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04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EF3E4CA5-BFAE-4990-A43B-922020F92133}"/>
              </a:ext>
            </a:extLst>
          </p:cNvPr>
          <p:cNvSpPr/>
          <p:nvPr/>
        </p:nvSpPr>
        <p:spPr>
          <a:xfrm>
            <a:off x="9045928" y="4955150"/>
            <a:ext cx="164441" cy="148700"/>
          </a:xfrm>
          <a:prstGeom prst="star5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56360"/>
            <a:ext cx="10515600" cy="1325563"/>
          </a:xfrm>
        </p:spPr>
        <p:txBody>
          <a:bodyPr/>
          <a:lstStyle/>
          <a:p>
            <a:r>
              <a:rPr lang="it-CH" b="1" dirty="0">
                <a:solidFill>
                  <a:schemeClr val="accent4">
                    <a:lumMod val="50000"/>
                  </a:schemeClr>
                </a:solidFill>
              </a:rPr>
              <a:t>Data Classification via 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143773"/>
            <a:ext cx="11201400" cy="2184542"/>
          </a:xfrm>
        </p:spPr>
        <p:txBody>
          <a:bodyPr/>
          <a:lstStyle/>
          <a:p>
            <a:r>
              <a:rPr lang="it-CH" sz="2400" dirty="0">
                <a:latin typeface="Verdana" panose="020B0604030504040204" pitchFamily="34" charset="0"/>
                <a:ea typeface="Verdana" panose="020B0604030504040204" pitchFamily="34" charset="0"/>
              </a:rPr>
              <a:t>take </a:t>
            </a:r>
            <a:r>
              <a:rPr lang="it-CH" sz="2400" b="1" dirty="0">
                <a:latin typeface="Verdana" panose="020B0604030504040204" pitchFamily="34" charset="0"/>
                <a:ea typeface="Verdana" panose="020B0604030504040204" pitchFamily="34" charset="0"/>
              </a:rPr>
              <a:t>labelled data</a:t>
            </a:r>
          </a:p>
          <a:p>
            <a:r>
              <a:rPr lang="it-CH" sz="2400" dirty="0">
                <a:latin typeface="Verdana" panose="020B0604030504040204" pitchFamily="34" charset="0"/>
                <a:ea typeface="Verdana" panose="020B0604030504040204" pitchFamily="34" charset="0"/>
              </a:rPr>
              <a:t>create an n-dimensional </a:t>
            </a:r>
            <a:r>
              <a:rPr lang="it-CH" sz="2400" b="1" dirty="0">
                <a:latin typeface="Verdana" panose="020B0604030504040204" pitchFamily="34" charset="0"/>
                <a:ea typeface="Verdana" panose="020B0604030504040204" pitchFamily="34" charset="0"/>
              </a:rPr>
              <a:t>feature vector</a:t>
            </a:r>
            <a:r>
              <a:rPr lang="it-CH" sz="2400" dirty="0">
                <a:latin typeface="Verdana" panose="020B0604030504040204" pitchFamily="34" charset="0"/>
                <a:ea typeface="Verdana" panose="020B0604030504040204" pitchFamily="34" charset="0"/>
              </a:rPr>
              <a:t> from data</a:t>
            </a:r>
          </a:p>
          <a:p>
            <a:r>
              <a:rPr lang="it-CH" sz="2400" dirty="0">
                <a:latin typeface="Verdana" panose="020B0604030504040204" pitchFamily="34" charset="0"/>
                <a:ea typeface="Verdana" panose="020B0604030504040204" pitchFamily="34" charset="0"/>
              </a:rPr>
              <a:t>Separate «feature space» in different regions</a:t>
            </a:r>
          </a:p>
          <a:p>
            <a:r>
              <a:rPr lang="it-CH" sz="2400" dirty="0">
                <a:latin typeface="Verdana" panose="020B0604030504040204" pitchFamily="34" charset="0"/>
                <a:ea typeface="Verdana" panose="020B0604030504040204" pitchFamily="34" charset="0"/>
              </a:rPr>
              <a:t>Warning: a too precise classification of examples might sacrifice generality (</a:t>
            </a:r>
            <a:r>
              <a:rPr lang="it-CH" sz="2400" b="1" dirty="0">
                <a:latin typeface="Verdana" panose="020B0604030504040204" pitchFamily="34" charset="0"/>
                <a:ea typeface="Verdana" panose="020B0604030504040204" pitchFamily="34" charset="0"/>
              </a:rPr>
              <a:t>overfitting</a:t>
            </a:r>
            <a:r>
              <a:rPr lang="it-CH" sz="2400" dirty="0">
                <a:latin typeface="Verdana" panose="020B0604030504040204" pitchFamily="34" charset="0"/>
                <a:ea typeface="Verdana" panose="020B0604030504040204" pitchFamily="34" charset="0"/>
              </a:rPr>
              <a:t>) 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4583832" y="4331614"/>
            <a:ext cx="2007034" cy="1631216"/>
            <a:chOff x="3059832" y="4331614"/>
            <a:chExt cx="2007034" cy="1631216"/>
          </a:xfrm>
        </p:grpSpPr>
        <p:sp>
          <p:nvSpPr>
            <p:cNvPr id="5" name="TextBox 4"/>
            <p:cNvSpPr txBox="1"/>
            <p:nvPr/>
          </p:nvSpPr>
          <p:spPr>
            <a:xfrm>
              <a:off x="3707904" y="4331614"/>
              <a:ext cx="1358962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CH" sz="2000" dirty="0"/>
                <a:t>Weight</a:t>
              </a:r>
            </a:p>
            <a:p>
              <a:r>
                <a:rPr lang="it-CH" sz="2000" dirty="0"/>
                <a:t>Legs length</a:t>
              </a:r>
            </a:p>
            <a:p>
              <a:r>
                <a:rPr lang="it-CH" sz="2000" dirty="0"/>
                <a:t>Tail length</a:t>
              </a:r>
            </a:p>
            <a:p>
              <a:r>
                <a:rPr lang="it-CH" sz="2000" dirty="0"/>
                <a:t>Eye color</a:t>
              </a:r>
            </a:p>
            <a:p>
              <a:r>
                <a:rPr lang="it-CH" sz="2000" dirty="0"/>
                <a:t>...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059832" y="5088027"/>
              <a:ext cx="5760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6672065" y="3816531"/>
            <a:ext cx="3743813" cy="2586898"/>
            <a:chOff x="5220072" y="3816531"/>
            <a:chExt cx="3743813" cy="2586898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5220072" y="5085200"/>
              <a:ext cx="5760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>
              <a:off x="5893098" y="3816531"/>
              <a:ext cx="3070787" cy="2586898"/>
              <a:chOff x="5818120" y="3851691"/>
              <a:chExt cx="2705217" cy="2278938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 flipV="1">
                <a:off x="6156176" y="4067780"/>
                <a:ext cx="0" cy="179204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6156176" y="5868550"/>
                <a:ext cx="230425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7550617" y="4961700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59156" y="4737292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811556" y="4889692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876256" y="5805264"/>
                <a:ext cx="753533" cy="3253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CH" dirty="0"/>
                  <a:t>Weight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16200000">
                <a:off x="5477504" y="4855248"/>
                <a:ext cx="1006596" cy="325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CH" dirty="0"/>
                  <a:t>Tail length</a:t>
                </a: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7703017" y="5114100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7855417" y="4601660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7380312" y="5249732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7190577" y="5373216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020272" y="5525616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8126681" y="5589240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7550617" y="5465756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7622625" y="5301208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7334593" y="5445224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7956376" y="5373216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8100392" y="5157192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7838649" y="5517232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7910657" y="5013176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6732240" y="5537764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6948264" y="5373216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7172672" y="5157192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7478609" y="5105716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7190577" y="5589240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7478609" y="5661248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7910657" y="4725144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7478609" y="4601660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7172672" y="5678016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7236296" y="4889692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6830537" y="5373216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982937" y="5229200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876256" y="5013176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660232" y="4797152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6588224" y="5013176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7046561" y="4797152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6660232" y="5301208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6542505" y="4653136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758529" y="4581128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6830537" y="4817684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7118569" y="4581128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6902545" y="4601660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7478609" y="4817684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6758529" y="5105716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6902545" y="4437112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7190577" y="4725144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7262585" y="4385636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7262585" y="4581128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092280" y="4941168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614513" y="4457644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6614513" y="5229200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6974553" y="5085184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dirty="0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8016383" y="4018389"/>
                <a:ext cx="45719" cy="51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8034099" y="4247758"/>
                <a:ext cx="45719" cy="5147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049977" y="3851691"/>
                <a:ext cx="473360" cy="325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CH" dirty="0"/>
                  <a:t>dog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8049979" y="4067780"/>
                <a:ext cx="410489" cy="325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CH" dirty="0"/>
                  <a:t>cat</a:t>
                </a:r>
              </a:p>
            </p:txBody>
          </p:sp>
        </p:grpSp>
      </p:grpSp>
      <p:pic>
        <p:nvPicPr>
          <p:cNvPr id="10" name="Picture 9" descr="A dog lying down&#10;&#10;Description automatically generated with medium confidence">
            <a:extLst>
              <a:ext uri="{FF2B5EF4-FFF2-40B4-BE49-F238E27FC236}">
                <a16:creationId xmlns:a16="http://schemas.microsoft.com/office/drawing/2014/main" id="{2BB1E899-924D-4FCE-B125-9FCE48111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14" y="4021582"/>
            <a:ext cx="3475929" cy="212611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8F1991E-7A96-4E3F-9D77-0DDCC838139B}"/>
              </a:ext>
            </a:extLst>
          </p:cNvPr>
          <p:cNvCxnSpPr/>
          <p:nvPr/>
        </p:nvCxnSpPr>
        <p:spPr>
          <a:xfrm>
            <a:off x="10308357" y="5088027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84AF82-4314-4D68-8D9A-973DF4B825A2}"/>
              </a:ext>
            </a:extLst>
          </p:cNvPr>
          <p:cNvSpPr txBox="1"/>
          <p:nvPr/>
        </p:nvSpPr>
        <p:spPr>
          <a:xfrm>
            <a:off x="10974736" y="4817596"/>
            <a:ext cx="1714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CH" sz="2400" b="1" dirty="0"/>
              <a:t>Cat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5FD1D1C-D5C3-41C0-889D-B3F6B6FDB15E}"/>
              </a:ext>
            </a:extLst>
          </p:cNvPr>
          <p:cNvSpPr txBox="1"/>
          <p:nvPr/>
        </p:nvSpPr>
        <p:spPr>
          <a:xfrm>
            <a:off x="2160953" y="4331614"/>
            <a:ext cx="1714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CH" sz="2400" b="1" dirty="0"/>
              <a:t>?</a:t>
            </a:r>
          </a:p>
        </p:txBody>
      </p:sp>
      <p:sp>
        <p:nvSpPr>
          <p:cNvPr id="98" name="Freeform 82">
            <a:extLst>
              <a:ext uri="{FF2B5EF4-FFF2-40B4-BE49-F238E27FC236}">
                <a16:creationId xmlns:a16="http://schemas.microsoft.com/office/drawing/2014/main" id="{E7CFC866-8022-4FC9-851A-E3704EF06EA6}"/>
              </a:ext>
            </a:extLst>
          </p:cNvPr>
          <p:cNvSpPr/>
          <p:nvPr/>
        </p:nvSpPr>
        <p:spPr>
          <a:xfrm>
            <a:off x="8111337" y="4416808"/>
            <a:ext cx="1483429" cy="1448830"/>
          </a:xfrm>
          <a:custGeom>
            <a:avLst/>
            <a:gdLst>
              <a:gd name="connsiteX0" fmla="*/ 1306830 w 1306830"/>
              <a:gd name="connsiteY0" fmla="*/ 0 h 1276350"/>
              <a:gd name="connsiteX1" fmla="*/ 895350 w 1306830"/>
              <a:gd name="connsiteY1" fmla="*/ 190500 h 1276350"/>
              <a:gd name="connsiteX2" fmla="*/ 1089660 w 1306830"/>
              <a:gd name="connsiteY2" fmla="*/ 445770 h 1276350"/>
              <a:gd name="connsiteX3" fmla="*/ 960120 w 1306830"/>
              <a:gd name="connsiteY3" fmla="*/ 601980 h 1276350"/>
              <a:gd name="connsiteX4" fmla="*/ 461010 w 1306830"/>
              <a:gd name="connsiteY4" fmla="*/ 666750 h 1276350"/>
              <a:gd name="connsiteX5" fmla="*/ 411480 w 1306830"/>
              <a:gd name="connsiteY5" fmla="*/ 819150 h 1276350"/>
              <a:gd name="connsiteX6" fmla="*/ 556260 w 1306830"/>
              <a:gd name="connsiteY6" fmla="*/ 822960 h 1276350"/>
              <a:gd name="connsiteX7" fmla="*/ 586740 w 1306830"/>
              <a:gd name="connsiteY7" fmla="*/ 944880 h 1276350"/>
              <a:gd name="connsiteX8" fmla="*/ 438150 w 1306830"/>
              <a:gd name="connsiteY8" fmla="*/ 971550 h 1276350"/>
              <a:gd name="connsiteX9" fmla="*/ 331470 w 1306830"/>
              <a:gd name="connsiteY9" fmla="*/ 1108710 h 1276350"/>
              <a:gd name="connsiteX10" fmla="*/ 144780 w 1306830"/>
              <a:gd name="connsiteY10" fmla="*/ 1146810 h 1276350"/>
              <a:gd name="connsiteX11" fmla="*/ 0 w 1306830"/>
              <a:gd name="connsiteY11" fmla="*/ 1276350 h 1276350"/>
              <a:gd name="connsiteX12" fmla="*/ 0 w 1306830"/>
              <a:gd name="connsiteY12" fmla="*/ 1276350 h 127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6830" h="1276350">
                <a:moveTo>
                  <a:pt x="1306830" y="0"/>
                </a:moveTo>
                <a:cubicBezTo>
                  <a:pt x="1119187" y="58102"/>
                  <a:pt x="931545" y="116205"/>
                  <a:pt x="895350" y="190500"/>
                </a:cubicBezTo>
                <a:cubicBezTo>
                  <a:pt x="859155" y="264795"/>
                  <a:pt x="1078865" y="377190"/>
                  <a:pt x="1089660" y="445770"/>
                </a:cubicBezTo>
                <a:cubicBezTo>
                  <a:pt x="1100455" y="514350"/>
                  <a:pt x="1064895" y="565150"/>
                  <a:pt x="960120" y="601980"/>
                </a:cubicBezTo>
                <a:cubicBezTo>
                  <a:pt x="855345" y="638810"/>
                  <a:pt x="552450" y="630555"/>
                  <a:pt x="461010" y="666750"/>
                </a:cubicBezTo>
                <a:cubicBezTo>
                  <a:pt x="369570" y="702945"/>
                  <a:pt x="395605" y="793115"/>
                  <a:pt x="411480" y="819150"/>
                </a:cubicBezTo>
                <a:cubicBezTo>
                  <a:pt x="427355" y="845185"/>
                  <a:pt x="527050" y="802005"/>
                  <a:pt x="556260" y="822960"/>
                </a:cubicBezTo>
                <a:cubicBezTo>
                  <a:pt x="585470" y="843915"/>
                  <a:pt x="606425" y="920115"/>
                  <a:pt x="586740" y="944880"/>
                </a:cubicBezTo>
                <a:cubicBezTo>
                  <a:pt x="567055" y="969645"/>
                  <a:pt x="480695" y="944245"/>
                  <a:pt x="438150" y="971550"/>
                </a:cubicBezTo>
                <a:cubicBezTo>
                  <a:pt x="395605" y="998855"/>
                  <a:pt x="380365" y="1079500"/>
                  <a:pt x="331470" y="1108710"/>
                </a:cubicBezTo>
                <a:cubicBezTo>
                  <a:pt x="282575" y="1137920"/>
                  <a:pt x="200025" y="1118870"/>
                  <a:pt x="144780" y="1146810"/>
                </a:cubicBezTo>
                <a:cubicBezTo>
                  <a:pt x="89535" y="1174750"/>
                  <a:pt x="0" y="1276350"/>
                  <a:pt x="0" y="1276350"/>
                </a:cubicBezTo>
                <a:lnTo>
                  <a:pt x="0" y="1276350"/>
                </a:lnTo>
              </a:path>
            </a:pathLst>
          </a:cu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0FDC595-49B2-6092-85DA-D07DBB58CDD5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8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386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282854" y="2068192"/>
            <a:ext cx="9471462" cy="7648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2400" dirty="0"/>
              <a:t>Data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B3967E1-0814-2356-9CD5-A00CC4067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360"/>
            <a:ext cx="10515600" cy="1325563"/>
          </a:xfrm>
        </p:spPr>
        <p:txBody>
          <a:bodyPr/>
          <a:lstStyle/>
          <a:p>
            <a:r>
              <a:rPr lang="it-CH" b="1" dirty="0">
                <a:solidFill>
                  <a:schemeClr val="accent4">
                    <a:lumMod val="50000"/>
                  </a:schemeClr>
                </a:solidFill>
              </a:rPr>
              <a:t>Data Classification via Supervised Learning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068ADF2-6349-17F0-B17A-28C616378CEB}"/>
              </a:ext>
            </a:extLst>
          </p:cNvPr>
          <p:cNvSpPr txBox="1">
            <a:spLocks/>
          </p:cNvSpPr>
          <p:nvPr/>
        </p:nvSpPr>
        <p:spPr>
          <a:xfrm>
            <a:off x="11471759" y="6510461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9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075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6369</TotalTime>
  <Words>1315</Words>
  <Application>Microsoft Office PowerPoint</Application>
  <PresentationFormat>Widescreen</PresentationFormat>
  <Paragraphs>354</Paragraphs>
  <Slides>32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Helvetica</vt:lpstr>
      <vt:lpstr>Helvetica Neue</vt:lpstr>
      <vt:lpstr>StarSymbol</vt:lpstr>
      <vt:lpstr>Times New Roman</vt:lpstr>
      <vt:lpstr>Verdana</vt:lpstr>
      <vt:lpstr>Office Theme</vt:lpstr>
      <vt:lpstr>PowerPoint Presentation</vt:lpstr>
      <vt:lpstr>The Data Mining world</vt:lpstr>
      <vt:lpstr>The Data Mining world</vt:lpstr>
      <vt:lpstr>PowerPoint Presentation</vt:lpstr>
      <vt:lpstr>PowerPoint Presentation</vt:lpstr>
      <vt:lpstr>Data Classification via Supervised Learning</vt:lpstr>
      <vt:lpstr>Data Classification via Supervised Learning</vt:lpstr>
      <vt:lpstr>Data Classification via Supervised Learning</vt:lpstr>
      <vt:lpstr>Data Classification via Supervised Learning</vt:lpstr>
      <vt:lpstr>Data Classification via Supervised Learning</vt:lpstr>
      <vt:lpstr>Data Classification via Supervised Learning</vt:lpstr>
      <vt:lpstr>Some terminology</vt:lpstr>
      <vt:lpstr>Learning Algorithms</vt:lpstr>
      <vt:lpstr>Learning Algorithms</vt:lpstr>
      <vt:lpstr>Artificial Neural Network (ANN)</vt:lpstr>
      <vt:lpstr>Artificial Neural Network (ANN)</vt:lpstr>
      <vt:lpstr>Artificial Neural Network (ANN)</vt:lpstr>
      <vt:lpstr>Artificial Neural Network (ANN)</vt:lpstr>
      <vt:lpstr>[Extra] Convolutional neural networks (CNN)</vt:lpstr>
      <vt:lpstr>[Extra] Convolutional neural networks (CNN)</vt:lpstr>
      <vt:lpstr>[Extra] Convolutional neural networks</vt:lpstr>
      <vt:lpstr>[Extra] Convolutional neural networks</vt:lpstr>
      <vt:lpstr>[Extra] Support Vector Machine (SVM)</vt:lpstr>
      <vt:lpstr>Decision Trees (DT)</vt:lpstr>
      <vt:lpstr>Bootstrap Aggregating (Bagging)</vt:lpstr>
      <vt:lpstr>[Extra] Boosting</vt:lpstr>
      <vt:lpstr>Random Forests (RF)</vt:lpstr>
      <vt:lpstr>How do I pick the best learning algorithm?</vt:lpstr>
      <vt:lpstr>[Extra] Accuracy and robustness benchmark (1)</vt:lpstr>
      <vt:lpstr>[Extra]  Accuracy and robustness benchmark (2)</vt:lpstr>
      <vt:lpstr>Conclusion</vt:lpstr>
      <vt:lpstr>PowerPoint Presentation</vt:lpstr>
    </vt:vector>
  </TitlesOfParts>
  <Company>Durham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and Classification</dc:title>
  <dc:creator>DEGIACOMI, MATTEO</dc:creator>
  <cp:lastModifiedBy>DEGIACOMI, MATTEO T.</cp:lastModifiedBy>
  <cp:revision>157</cp:revision>
  <dcterms:created xsi:type="dcterms:W3CDTF">2022-01-29T12:36:02Z</dcterms:created>
  <dcterms:modified xsi:type="dcterms:W3CDTF">2024-07-15T12:17:06Z</dcterms:modified>
</cp:coreProperties>
</file>